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4" r:id="rId4"/>
    <p:sldId id="259" r:id="rId5"/>
    <p:sldId id="260" r:id="rId6"/>
    <p:sldId id="269" r:id="rId7"/>
    <p:sldId id="272" r:id="rId8"/>
    <p:sldId id="270" r:id="rId9"/>
    <p:sldId id="271" r:id="rId10"/>
    <p:sldId id="280" r:id="rId11"/>
    <p:sldId id="261" r:id="rId12"/>
    <p:sldId id="273" r:id="rId13"/>
    <p:sldId id="262" r:id="rId14"/>
    <p:sldId id="263" r:id="rId15"/>
    <p:sldId id="275" r:id="rId16"/>
    <p:sldId id="276" r:id="rId17"/>
    <p:sldId id="277" r:id="rId18"/>
    <p:sldId id="278" r:id="rId19"/>
    <p:sldId id="258" r:id="rId20"/>
    <p:sldId id="279" r:id="rId21"/>
    <p:sldId id="265" r:id="rId22"/>
    <p:sldId id="282" r:id="rId23"/>
    <p:sldId id="283" r:id="rId24"/>
    <p:sldId id="284" r:id="rId25"/>
    <p:sldId id="285" r:id="rId26"/>
    <p:sldId id="281" r:id="rId27"/>
    <p:sldId id="266" r:id="rId28"/>
    <p:sldId id="267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5" d="100"/>
          <a:sy n="95" d="100"/>
        </p:scale>
        <p:origin x="-984" y="-96"/>
      </p:cViewPr>
      <p:guideLst>
        <p:guide orient="horz" pos="2617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5300-8FC5-DD4A-83F2-8F20DFDF97CF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87E7B-2F1C-F248-8DC4-BF53E935A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4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F4625-BA39-F44F-ADF3-D9328CCF44D8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FD06C-2C62-3F4D-AB84-304C49B7C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822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cm </a:t>
            </a:r>
            <a:r>
              <a:rPr lang="en-US" dirty="0" err="1" smtClean="0"/>
              <a:t>vs</a:t>
            </a:r>
            <a:r>
              <a:rPr lang="en-US" dirty="0" smtClean="0"/>
              <a:t> 10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FD06C-2C62-3F4D-AB84-304C49B7C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78414" y="-4294"/>
            <a:ext cx="2133600" cy="1825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1" y="0"/>
            <a:ext cx="7999412" cy="1825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hyperlink" Target="http://nbviewer.ipython.org/github/Computing4Physics/C4P/blob/master/Index.ipynb" TargetMode="Externa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6269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002604"/>
            <a:ext cx="7987201" cy="4263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9054" y="6566142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C4PLogo.png">
            <a:hlinkClick r:id="rId17"/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2125" r="13669" b="13626"/>
          <a:stretch/>
        </p:blipFill>
        <p:spPr>
          <a:xfrm>
            <a:off x="122120" y="53938"/>
            <a:ext cx="1088713" cy="6909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914399" y="6675120"/>
            <a:ext cx="4947531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Project-based introduction to scientific computing for physics</a:t>
            </a:r>
            <a:r>
              <a:rPr lang="en-US" i="1" baseline="0" dirty="0" smtClean="0"/>
              <a:t> majors</a:t>
            </a:r>
            <a:endParaRPr lang="en-US" i="1" dirty="0" smtClean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7789683" y="6675439"/>
            <a:ext cx="1122331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0" dirty="0" smtClean="0"/>
              <a:t>Jennifer L. Klay</a:t>
            </a:r>
            <a:endParaRPr lang="en-US" i="0" dirty="0" smtClean="0"/>
          </a:p>
        </p:txBody>
      </p:sp>
      <p:sp>
        <p:nvSpPr>
          <p:cNvPr id="12" name="Rectangle 11"/>
          <p:cNvSpPr/>
          <p:nvPr userDrawn="1"/>
        </p:nvSpPr>
        <p:spPr>
          <a:xfrm>
            <a:off x="4329601" y="-4983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SciPy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2014 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Wingdings"/>
                <a:cs typeface="Wingdings"/>
                <a:sym typeface="Wingdings"/>
              </a:rPr>
              <a:t>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</a:t>
            </a:r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Scientific Computing with Python 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Wingdings"/>
                <a:cs typeface="Wingdings"/>
                <a:sym typeface="Wingdings"/>
              </a:rPr>
              <a:t>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Austin, Texas 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Wingdings"/>
                <a:cs typeface="Wingdings"/>
                <a:sym typeface="Wingdings"/>
              </a:rPr>
              <a:t>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July 6-12</a:t>
            </a:r>
            <a:endParaRPr lang="en-US" sz="1000" dirty="0" smtClean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ipython.org/github/Computing4Physics/C4P/blob/master/Resources/Syllabus/Syllabus-2014.ipynb%23Guidelines-for-Academic-Honesty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pythonblock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Glauber/MCG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nifty.stanford.edu/2014/mccown-schelling-model-segregation/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carpentry.org/v4/media/index.html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ifty.stanford.edu/2013/wayne-avogadro.html" TargetMode="Externa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file://localhost/Users/jklay/Documents/Professional/Cal%20Poly/Courses/Physics%20202/Spring2014/PHYS202-2014/Grades/Students/bwparry202/PHYS202-S14/GalaxyMergers/close_view_galaxymerg.mp4" TargetMode="External"/><Relationship Id="rId4" Type="http://schemas.openxmlformats.org/officeDocument/2006/relationships/video" Target="file://localhost/Users/jklay/Documents/Professional/Cal%20Poly/Courses/Physics%20202/Spring2014/PHYS202-2014/Grades/Students/bwparry202/PHYS202-S14/GalaxyMergers/close_view_galaxymerg.mp4" TargetMode="External"/><Relationship Id="rId5" Type="http://schemas.openxmlformats.org/officeDocument/2006/relationships/slideLayout" Target="../slideLayouts/slideLayout2.xml"/><Relationship Id="rId6" Type="http://schemas.openxmlformats.org/officeDocument/2006/relationships/hyperlink" Target="http://adsabs.harvard.edu/abs/1972ApJ...178..623T" TargetMode="External"/><Relationship Id="rId7" Type="http://schemas.openxmlformats.org/officeDocument/2006/relationships/image" Target="../media/image35.png"/><Relationship Id="rId8" Type="http://schemas.openxmlformats.org/officeDocument/2006/relationships/hyperlink" Target="https://www.youtube.com/watch?v=iy7WvV5LUZg" TargetMode="External"/><Relationship Id="rId9" Type="http://schemas.openxmlformats.org/officeDocument/2006/relationships/image" Target="../media/image36.png"/><Relationship Id="rId10" Type="http://schemas.openxmlformats.org/officeDocument/2006/relationships/hyperlink" Target="https://www.youtube.com/watch?v=vavfpLwmT0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ipython.org/github/Computing4Physics/C4P/blob/master/Index.ipynb" TargetMode="Externa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line.wsj.com/news/articles/SB10001424127887323744604578470900844821388" TargetMode="Externa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pt.org/Programs/projects/spinup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ww.greenteapress.com/thinkpyth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7053"/>
            <a:ext cx="8915400" cy="1618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Project-based introduction to scientific computing for physics majors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Jennifer L. Klay</a:t>
            </a:r>
            <a:br>
              <a:rPr lang="en-US" sz="28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Department of Physics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California Polytechnic State University San Luis Obispo</a:t>
            </a:r>
          </a:p>
        </p:txBody>
      </p:sp>
    </p:spTree>
    <p:extLst>
      <p:ext uri="{BB962C8B-B14F-4D97-AF65-F5344CB8AC3E}">
        <p14:creationId xmlns:p14="http://schemas.microsoft.com/office/powerpoint/2010/main" val="315164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“Physics on the Computer” Learning Objectives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54746"/>
            <a:ext cx="9144000" cy="544360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/>
              <a:t>Use basic coding concepts such as loops, control statements, variable types, </a:t>
            </a:r>
            <a:r>
              <a:rPr lang="en-US" sz="1600" dirty="0" smtClean="0"/>
              <a:t>arrays</a:t>
            </a:r>
            <a:r>
              <a:rPr lang="en-US" sz="1600" dirty="0"/>
              <a:t>, array operations, and </a:t>
            </a:r>
            <a:r>
              <a:rPr lang="en-US" sz="1600" dirty="0" err="1"/>
              <a:t>boolean</a:t>
            </a:r>
            <a:r>
              <a:rPr lang="en-US" sz="1600" dirty="0"/>
              <a:t> logic. (LO1</a:t>
            </a:r>
            <a:r>
              <a:rPr lang="en-US" sz="1600" dirty="0" smtClean="0"/>
              <a:t>)</a:t>
            </a: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smtClean="0"/>
              <a:t>Write</a:t>
            </a:r>
            <a:r>
              <a:rPr lang="en-US" sz="1600" dirty="0"/>
              <a:t>, run and debug programs in a high level language. (LO2)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Carry </a:t>
            </a:r>
            <a:r>
              <a:rPr lang="en-US" sz="1600" dirty="0"/>
              <a:t>out basic operations (e.g. cd, </a:t>
            </a:r>
            <a:r>
              <a:rPr lang="en-US" sz="1600" dirty="0" err="1"/>
              <a:t>ls</a:t>
            </a:r>
            <a:r>
              <a:rPr lang="en-US" sz="1600" dirty="0"/>
              <a:t>, </a:t>
            </a:r>
            <a:r>
              <a:rPr lang="en-US" sz="1600" dirty="0" err="1"/>
              <a:t>dir</a:t>
            </a:r>
            <a:r>
              <a:rPr lang="en-US" sz="1600" dirty="0"/>
              <a:t>, </a:t>
            </a:r>
            <a:r>
              <a:rPr lang="en-US" sz="1600" dirty="0" err="1"/>
              <a:t>mkdir</a:t>
            </a:r>
            <a:r>
              <a:rPr lang="en-US" sz="1600" dirty="0"/>
              <a:t>, </a:t>
            </a:r>
            <a:r>
              <a:rPr lang="en-US" sz="1600" dirty="0" err="1"/>
              <a:t>ssh</a:t>
            </a:r>
            <a:r>
              <a:rPr lang="en-US" sz="1600" dirty="0"/>
              <a:t>) at the command </a:t>
            </a:r>
            <a:r>
              <a:rPr lang="en-US" sz="1600" dirty="0" smtClean="0"/>
              <a:t>line. </a:t>
            </a:r>
            <a:r>
              <a:rPr lang="en-US" sz="1600" dirty="0"/>
              <a:t>(LO3)</a:t>
            </a:r>
          </a:p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FF6600"/>
                </a:solidFill>
              </a:rPr>
              <a:t>Maintain </a:t>
            </a:r>
            <a:r>
              <a:rPr lang="en-US" sz="1600" dirty="0">
                <a:solidFill>
                  <a:srgbClr val="FF6600"/>
                </a:solidFill>
              </a:rPr>
              <a:t>a version controlled repository of your files and programs. (LO4)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Create </a:t>
            </a:r>
            <a:r>
              <a:rPr lang="en-US" sz="1600" dirty="0"/>
              <a:t>publication/presentation quality graphics, equations. (LO5)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Visualize </a:t>
            </a:r>
            <a:r>
              <a:rPr lang="en-US" sz="1600" dirty="0"/>
              <a:t>symbolic analytic expressions - plot functions and evaluate their </a:t>
            </a:r>
            <a:r>
              <a:rPr lang="en-US" sz="1600" dirty="0" smtClean="0"/>
              <a:t>behavior </a:t>
            </a:r>
            <a:r>
              <a:rPr lang="en-US" sz="1600" dirty="0"/>
              <a:t>for varying parameters. (LO6</a:t>
            </a:r>
            <a:r>
              <a:rPr lang="en-US" sz="1600" dirty="0" smtClean="0"/>
              <a:t>)</a:t>
            </a:r>
          </a:p>
          <a:p>
            <a:pPr>
              <a:spcBef>
                <a:spcPts val="800"/>
              </a:spcBef>
            </a:pPr>
            <a:r>
              <a:rPr lang="en-US" sz="1600" dirty="0"/>
              <a:t>Use numerical algorithms (e.g. ODE solvers, FFT, Monte Carlo) and be able to </a:t>
            </a:r>
            <a:r>
              <a:rPr lang="en-US" sz="1600" dirty="0"/>
              <a:t>i</a:t>
            </a:r>
            <a:r>
              <a:rPr lang="en-US" sz="1600" dirty="0" smtClean="0"/>
              <a:t>dentify </a:t>
            </a:r>
            <a:r>
              <a:rPr lang="en-US" sz="1600" dirty="0"/>
              <a:t>their limitations. (LO7)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Code </a:t>
            </a:r>
            <a:r>
              <a:rPr lang="en-US" sz="1600" dirty="0"/>
              <a:t>numerical algorithms from scratch </a:t>
            </a:r>
            <a:r>
              <a:rPr lang="en-US" sz="1600" dirty="0"/>
              <a:t>&amp;</a:t>
            </a:r>
            <a:r>
              <a:rPr lang="en-US" sz="1600" dirty="0" smtClean="0"/>
              <a:t> </a:t>
            </a:r>
            <a:r>
              <a:rPr lang="en-US" sz="1600" dirty="0"/>
              <a:t>compare </a:t>
            </a:r>
            <a:r>
              <a:rPr lang="en-US" sz="1600" dirty="0" smtClean="0"/>
              <a:t>w/ </a:t>
            </a:r>
            <a:r>
              <a:rPr lang="en-US" sz="1600" dirty="0"/>
              <a:t>existing </a:t>
            </a:r>
            <a:r>
              <a:rPr lang="en-US" sz="1600" dirty="0" smtClean="0"/>
              <a:t>implementations. (</a:t>
            </a:r>
            <a:r>
              <a:rPr lang="en-US" sz="1600" dirty="0"/>
              <a:t>LO8)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Read </a:t>
            </a:r>
            <a:r>
              <a:rPr lang="en-US" sz="1600" dirty="0"/>
              <a:t>from and write to local or remote files. (LO9)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Analyze </a:t>
            </a:r>
            <a:r>
              <a:rPr lang="en-US" sz="1600" dirty="0"/>
              <a:t>data using curve fitting and optimization. (LO10)</a:t>
            </a:r>
          </a:p>
          <a:p>
            <a:pPr>
              <a:spcBef>
                <a:spcPts val="800"/>
              </a:spcBef>
            </a:pPr>
            <a:r>
              <a:rPr lang="en-US" sz="1600" dirty="0" smtClean="0"/>
              <a:t>Create </a:t>
            </a:r>
            <a:r>
              <a:rPr lang="en-US" sz="1600" dirty="0"/>
              <a:t>appropriate visualizations of data, e.g. multidimensional plots, </a:t>
            </a:r>
            <a:r>
              <a:rPr lang="en-US" sz="1600" dirty="0" smtClean="0"/>
              <a:t>animations</a:t>
            </a:r>
            <a:r>
              <a:rPr lang="en-US" sz="1600" dirty="0"/>
              <a:t>, etc. (LO11)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72" y="2208715"/>
            <a:ext cx="7987201" cy="42637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Materials</a:t>
            </a:r>
          </a:p>
          <a:p>
            <a:r>
              <a:rPr lang="en-US" sz="2400" dirty="0" smtClean="0"/>
              <a:t>Schedule</a:t>
            </a:r>
          </a:p>
          <a:p>
            <a:r>
              <a:rPr lang="en-US" sz="2400" dirty="0" smtClean="0"/>
              <a:t>Assessment</a:t>
            </a:r>
          </a:p>
          <a:p>
            <a:r>
              <a:rPr lang="en-US" sz="2400" dirty="0" smtClean="0"/>
              <a:t>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09" y="2002604"/>
            <a:ext cx="4938091" cy="794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47" y="2946318"/>
            <a:ext cx="2744718" cy="2744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80" y="5937993"/>
            <a:ext cx="317500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469" y="2932950"/>
            <a:ext cx="2969926" cy="2761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947" y="5850330"/>
            <a:ext cx="3154997" cy="622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33" y="4872594"/>
            <a:ext cx="2832100" cy="5941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33" y="5659641"/>
            <a:ext cx="812800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333" y="2002604"/>
            <a:ext cx="812800" cy="812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85" y="5599670"/>
            <a:ext cx="635000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5458" y="3997152"/>
            <a:ext cx="859593" cy="8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769920"/>
              </p:ext>
            </p:extLst>
          </p:nvPr>
        </p:nvGraphicFramePr>
        <p:xfrm>
          <a:off x="240633" y="1961735"/>
          <a:ext cx="8647113" cy="4566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68"/>
                <a:gridCol w="5628105"/>
                <a:gridCol w="2243640"/>
              </a:tblGrid>
              <a:tr h="3376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Week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Topics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Learning</a:t>
                      </a:r>
                      <a:r>
                        <a:rPr lang="en-US" sz="1600" baseline="0" dirty="0" smtClean="0"/>
                        <a:t> Objectives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Programming </a:t>
                      </a:r>
                      <a:r>
                        <a:rPr lang="en-US" sz="1600" dirty="0" err="1" smtClean="0"/>
                        <a:t>Bootcamp</a:t>
                      </a:r>
                      <a:r>
                        <a:rPr lang="en-US" sz="1600" dirty="0" smtClean="0"/>
                        <a:t>     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Codecademy</a:t>
                      </a:r>
                      <a:r>
                        <a:rPr lang="en-US" sz="1400" dirty="0" smtClean="0"/>
                        <a:t>)</a:t>
                      </a:r>
                      <a:r>
                        <a:rPr lang="en-US" sz="1600" baseline="0" dirty="0" smtClean="0"/>
                        <a:t/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UNIX Shell, Version Control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LO1, LO2, LO3, LO4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Programming </a:t>
                      </a:r>
                      <a:r>
                        <a:rPr lang="en-US" sz="1600" dirty="0" err="1" smtClean="0"/>
                        <a:t>Bootcamp</a:t>
                      </a:r>
                      <a:r>
                        <a:rPr lang="en-US" sz="1600" dirty="0" smtClean="0"/>
                        <a:t>     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Codecademy</a:t>
                      </a:r>
                      <a:r>
                        <a:rPr lang="en-US" sz="1400" dirty="0" smtClean="0"/>
                        <a:t>) </a:t>
                      </a:r>
                      <a:br>
                        <a:rPr lang="en-US" sz="1400" dirty="0" smtClean="0"/>
                      </a:br>
                      <a:r>
                        <a:rPr lang="en-US" sz="1600" dirty="0" err="1" smtClean="0"/>
                        <a:t>IPython</a:t>
                      </a:r>
                      <a:r>
                        <a:rPr lang="en-US" sz="1600" dirty="0" smtClean="0"/>
                        <a:t> Notebook,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ssh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ipythonblocks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LO1-4, LO11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Intro to </a:t>
                      </a:r>
                      <a:r>
                        <a:rPr lang="en-US" sz="1600" dirty="0" err="1" smtClean="0"/>
                        <a:t>NumPy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SciPy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Data I/O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LO1-4, LO9, LO11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Graphics, Animation and Error Handling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LO1-4, LO5, LO6, LO11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Midterm Exam, Projects, Program Design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LO1-6, LO9</a:t>
                      </a:r>
                    </a:p>
                  </a:txBody>
                  <a:tcPr/>
                </a:tc>
              </a:tr>
              <a:tr h="34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Interpolation and Differentiation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LO1-6, LO7, LO8, LO11</a:t>
                      </a:r>
                    </a:p>
                  </a:txBody>
                  <a:tcPr/>
                </a:tc>
              </a:tr>
              <a:tr h="37431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Numerical Integration</a:t>
                      </a:r>
                      <a:r>
                        <a:rPr lang="en-US" sz="1600" baseline="0" dirty="0" smtClean="0"/>
                        <a:t> &amp; Ordinary Differential Equations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LO1-8, LO11</a:t>
                      </a:r>
                    </a:p>
                  </a:txBody>
                  <a:tcPr/>
                </a:tc>
              </a:tr>
              <a:tr h="33421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Random</a:t>
                      </a:r>
                      <a:r>
                        <a:rPr lang="en-US" sz="1600" baseline="0" dirty="0" smtClean="0"/>
                        <a:t> Numbers and Monte Carlo Methods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LO1-8, LO11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Linear Regression and Optimization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Symbolic Analysis and Project Hack-a-thon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LO1-6, LO11</a:t>
                      </a:r>
                    </a:p>
                  </a:txBody>
                  <a:tcPr/>
                </a:tc>
              </a:tr>
              <a:tr h="3178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Finals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Project Demos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LO1-11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13" y="2017182"/>
            <a:ext cx="7987201" cy="42637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Approximately 40 students </a:t>
            </a:r>
          </a:p>
          <a:p>
            <a:pPr lvl="1"/>
            <a:r>
              <a:rPr lang="en-US" sz="2000" dirty="0" smtClean="0"/>
              <a:t>x 10 Project Euler problems</a:t>
            </a:r>
          </a:p>
          <a:p>
            <a:pPr lvl="1"/>
            <a:r>
              <a:rPr lang="en-US" sz="2000" dirty="0"/>
              <a:t>x</a:t>
            </a:r>
            <a:r>
              <a:rPr lang="en-US" sz="2000" dirty="0" smtClean="0"/>
              <a:t> 12 Assignments</a:t>
            </a:r>
          </a:p>
          <a:p>
            <a:pPr lvl="1"/>
            <a:r>
              <a:rPr lang="en-US" sz="2000" dirty="0"/>
              <a:t>x</a:t>
            </a:r>
            <a:r>
              <a:rPr lang="en-US" sz="2000" dirty="0" smtClean="0"/>
              <a:t> 1 Midterm exam</a:t>
            </a:r>
          </a:p>
          <a:p>
            <a:pPr lvl="1"/>
            <a:r>
              <a:rPr lang="en-US" sz="2000" dirty="0"/>
              <a:t>x</a:t>
            </a:r>
            <a:r>
              <a:rPr lang="en-US" sz="2000" dirty="0" smtClean="0"/>
              <a:t> 1 Project (30% of grade) </a:t>
            </a:r>
          </a:p>
          <a:p>
            <a:pPr lvl="1"/>
            <a:r>
              <a:rPr lang="en-US" sz="2000" dirty="0" smtClean="0"/>
              <a:t>= A LOT of grading</a:t>
            </a:r>
          </a:p>
          <a:p>
            <a:r>
              <a:rPr lang="en-US" sz="2400" dirty="0" smtClean="0"/>
              <a:t>Grader for Project Euler</a:t>
            </a:r>
          </a:p>
          <a:p>
            <a:r>
              <a:rPr lang="en-US" sz="2400" dirty="0" smtClean="0"/>
              <a:t>Automated assessment?</a:t>
            </a:r>
          </a:p>
          <a:p>
            <a:r>
              <a:rPr lang="en-US" sz="2400" dirty="0" smtClean="0">
                <a:hlinkClick r:id="rId2"/>
              </a:rPr>
              <a:t>Academic Honesty Guidelines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17321"/>
              </p:ext>
            </p:extLst>
          </p:nvPr>
        </p:nvGraphicFramePr>
        <p:xfrm>
          <a:off x="5200312" y="2008213"/>
          <a:ext cx="3689689" cy="446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636"/>
                <a:gridCol w="29410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Points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Goes above and beyond. Extra neat, concise, well-commented code, and explores concepts </a:t>
                      </a:r>
                      <a:r>
                        <a:rPr lang="nl-NL" sz="1400" dirty="0" smtClean="0"/>
                        <a:t>in </a:t>
                      </a:r>
                      <a:r>
                        <a:rPr lang="nl-NL" sz="1400" dirty="0" err="1" smtClean="0"/>
                        <a:t>depth</a:t>
                      </a:r>
                      <a:r>
                        <a:rPr lang="nl-NL" sz="1400" dirty="0" smtClean="0"/>
                        <a:t>. (“A+/A”)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Complete </a:t>
                      </a:r>
                      <a:r>
                        <a:rPr lang="nl-NL" sz="1400" dirty="0" err="1" smtClean="0"/>
                        <a:t>and</a:t>
                      </a:r>
                      <a:r>
                        <a:rPr lang="nl-NL" sz="1400" dirty="0" smtClean="0"/>
                        <a:t> correct.</a:t>
                      </a:r>
                      <a:r>
                        <a:rPr lang="nl-NL" sz="1400" baseline="0" dirty="0" smtClean="0"/>
                        <a:t> </a:t>
                      </a:r>
                      <a:r>
                        <a:rPr lang="nl-NL" sz="1400" dirty="0" err="1" smtClean="0"/>
                        <a:t>Includes</a:t>
                      </a:r>
                      <a:r>
                        <a:rPr lang="nl-NL" sz="1400" dirty="0" smtClean="0"/>
                        <a:t> </a:t>
                      </a:r>
                      <a:r>
                        <a:rPr lang="nl-NL" sz="1400" dirty="0" err="1" smtClean="0"/>
                        <a:t>an</a:t>
                      </a:r>
                      <a:r>
                        <a:rPr lang="nl-NL" sz="1400" dirty="0" smtClean="0"/>
                        <a:t> analysis of the </a:t>
                      </a:r>
                      <a:r>
                        <a:rPr lang="nl-NL" sz="1400" dirty="0" err="1" smtClean="0"/>
                        <a:t>problem</a:t>
                      </a:r>
                      <a:r>
                        <a:rPr lang="nl-NL" sz="1400" dirty="0" smtClean="0"/>
                        <a:t>, the program, </a:t>
                      </a:r>
                      <a:r>
                        <a:rPr lang="nl-NL" sz="1400" dirty="0" err="1" smtClean="0"/>
                        <a:t>verification</a:t>
                      </a:r>
                      <a:r>
                        <a:rPr lang="nl-NL" sz="1400" dirty="0" smtClean="0"/>
                        <a:t> of at </a:t>
                      </a:r>
                      <a:r>
                        <a:rPr lang="nl-NL" sz="1400" dirty="0" err="1" smtClean="0"/>
                        <a:t>least</a:t>
                      </a:r>
                      <a:r>
                        <a:rPr lang="nl-NL" sz="1400" dirty="0" smtClean="0"/>
                        <a:t> </a:t>
                      </a:r>
                      <a:r>
                        <a:rPr lang="nl-NL" sz="1400" dirty="0" err="1" smtClean="0"/>
                        <a:t>one</a:t>
                      </a:r>
                      <a:r>
                        <a:rPr lang="nl-NL" sz="1400" dirty="0" smtClean="0"/>
                        <a:t> test case, </a:t>
                      </a:r>
                      <a:r>
                        <a:rPr lang="nl-NL" sz="1400" dirty="0" err="1" smtClean="0"/>
                        <a:t>and</a:t>
                      </a:r>
                      <a:r>
                        <a:rPr lang="nl-NL" sz="1400" dirty="0" smtClean="0"/>
                        <a:t> </a:t>
                      </a:r>
                      <a:r>
                        <a:rPr lang="nl-NL" sz="1400" dirty="0" err="1" smtClean="0"/>
                        <a:t>answers</a:t>
                      </a:r>
                      <a:r>
                        <a:rPr lang="nl-NL" sz="1400" dirty="0" smtClean="0"/>
                        <a:t> </a:t>
                      </a:r>
                      <a:r>
                        <a:rPr lang="nl-NL" sz="1400" dirty="0" err="1" smtClean="0"/>
                        <a:t>to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questions, including plots. (“A/A-”)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a few minor errors. (“B”)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Only partially complete or has major errors. (“C”)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Far from complete. (“D”)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attempt. (“F”)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57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4"/>
            <a:ext cx="7987201" cy="44677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2012: as groups, with project demos</a:t>
            </a:r>
          </a:p>
          <a:p>
            <a:pPr lvl="1"/>
            <a:r>
              <a:rPr lang="en-US" dirty="0" smtClean="0"/>
              <a:t>1-d Traffic Flow</a:t>
            </a:r>
          </a:p>
          <a:p>
            <a:pPr lvl="1"/>
            <a:r>
              <a:rPr lang="en-US" dirty="0" smtClean="0"/>
              <a:t>3-d Particle Tracking </a:t>
            </a:r>
          </a:p>
          <a:p>
            <a:r>
              <a:rPr lang="en-US" dirty="0" smtClean="0"/>
              <a:t>2013: as individuals, no demos</a:t>
            </a:r>
          </a:p>
          <a:p>
            <a:pPr lvl="1"/>
            <a:r>
              <a:rPr lang="en-US" dirty="0" smtClean="0"/>
              <a:t>1-d Traffic Flow</a:t>
            </a:r>
          </a:p>
          <a:p>
            <a:pPr lvl="1"/>
            <a:r>
              <a:rPr lang="en-US" dirty="0" smtClean="0"/>
              <a:t>3-d Particle Tracking</a:t>
            </a:r>
          </a:p>
          <a:p>
            <a:pPr lvl="1"/>
            <a:r>
              <a:rPr lang="en-US" dirty="0" smtClean="0"/>
              <a:t>Monte Carlo </a:t>
            </a:r>
            <a:r>
              <a:rPr lang="en-US" dirty="0" err="1" smtClean="0"/>
              <a:t>Glauber</a:t>
            </a:r>
            <a:r>
              <a:rPr lang="en-US" dirty="0" smtClean="0"/>
              <a:t> Model of Nuclear Collisions</a:t>
            </a:r>
          </a:p>
          <a:p>
            <a:pPr lvl="1"/>
            <a:r>
              <a:rPr lang="en-US" dirty="0" smtClean="0"/>
              <a:t>Cosmic Ray Air Shower Simulation and Multi-</a:t>
            </a:r>
            <a:r>
              <a:rPr lang="en-US" dirty="0" err="1" smtClean="0"/>
              <a:t>lateration</a:t>
            </a:r>
            <a:endParaRPr lang="en-US" dirty="0"/>
          </a:p>
          <a:p>
            <a:r>
              <a:rPr lang="en-US" dirty="0" smtClean="0"/>
              <a:t>2014: as individuals, with demos</a:t>
            </a:r>
          </a:p>
          <a:p>
            <a:pPr lvl="1"/>
            <a:r>
              <a:rPr lang="en-US" dirty="0" smtClean="0"/>
              <a:t>Schelling Model of Segregation with </a:t>
            </a:r>
            <a:r>
              <a:rPr lang="en-US" dirty="0" smtClean="0">
                <a:hlinkClick r:id="rId2"/>
              </a:rPr>
              <a:t>ipythonblocks</a:t>
            </a:r>
            <a:r>
              <a:rPr lang="en-US" dirty="0" smtClean="0"/>
              <a:t> (NIFTY)</a:t>
            </a:r>
          </a:p>
          <a:p>
            <a:pPr lvl="1"/>
            <a:r>
              <a:rPr lang="en-US" dirty="0" smtClean="0"/>
              <a:t>Estimating Avogadro’s Number with Brownian Motion (NIFTY), building on Software Carpentry Multimedia lesson</a:t>
            </a:r>
          </a:p>
          <a:p>
            <a:pPr lvl="1"/>
            <a:r>
              <a:rPr lang="en-US" dirty="0" smtClean="0"/>
              <a:t>Simulating Galaxy Mergers and Interactions with </a:t>
            </a:r>
            <a:r>
              <a:rPr lang="en-US" dirty="0" err="1" smtClean="0"/>
              <a:t>odeint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7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Particle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data, </a:t>
            </a:r>
            <a:br>
              <a:rPr lang="en-US" dirty="0" smtClean="0"/>
            </a:br>
            <a:r>
              <a:rPr lang="en-US" dirty="0" smtClean="0"/>
              <a:t>hexagonal voxels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14</a:t>
            </a:fld>
            <a:endParaRPr lang="en-US"/>
          </a:p>
        </p:txBody>
      </p:sp>
      <p:pic>
        <p:nvPicPr>
          <p:cNvPr id="132" name="Picture 131" descr="PadPlan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5280" y="2860842"/>
            <a:ext cx="1444255" cy="147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64" y="1986515"/>
            <a:ext cx="5130550" cy="4584747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44" y="4328947"/>
            <a:ext cx="3511205" cy="2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ub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20"/>
          <a:stretch/>
        </p:blipFill>
        <p:spPr>
          <a:xfrm>
            <a:off x="5625950" y="1461760"/>
            <a:ext cx="3275650" cy="258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</a:t>
            </a:r>
            <a:r>
              <a:rPr lang="en-US" dirty="0" err="1" smtClean="0"/>
              <a:t>Glauber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7" y="2002604"/>
            <a:ext cx="7987201" cy="42637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Nuclear Collision Geometry</a:t>
            </a:r>
          </a:p>
          <a:p>
            <a:r>
              <a:rPr lang="en-US" sz="2400" dirty="0" err="1" smtClean="0">
                <a:hlinkClick r:id="rId3"/>
              </a:rPr>
              <a:t>MCGlauber</a:t>
            </a:r>
            <a:r>
              <a:rPr lang="en-US" sz="2400" dirty="0" smtClean="0"/>
              <a:t> Project on </a:t>
            </a:r>
            <a:r>
              <a:rPr lang="en-US" sz="2400" dirty="0" err="1" smtClean="0"/>
              <a:t>GitHub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89"/>
          <a:stretch/>
        </p:blipFill>
        <p:spPr>
          <a:xfrm>
            <a:off x="160417" y="3144424"/>
            <a:ext cx="4879474" cy="3531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314" y="4157970"/>
            <a:ext cx="3973686" cy="23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25" y="1847430"/>
            <a:ext cx="4515469" cy="4445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Schelling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6" y="1847923"/>
            <a:ext cx="4546368" cy="456992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105" y="2002604"/>
            <a:ext cx="8607495" cy="4263726"/>
          </a:xfrm>
        </p:spPr>
        <p:txBody>
          <a:bodyPr/>
          <a:lstStyle/>
          <a:p>
            <a:r>
              <a:rPr lang="en-US" dirty="0" smtClean="0"/>
              <a:t>Economist Thomas Schelling’s</a:t>
            </a:r>
            <a:br>
              <a:rPr lang="en-US" dirty="0" smtClean="0"/>
            </a:br>
            <a:r>
              <a:rPr lang="en-US" dirty="0" smtClean="0"/>
              <a:t>1971 model of racial</a:t>
            </a:r>
            <a:br>
              <a:rPr lang="en-US" dirty="0" smtClean="0"/>
            </a:br>
            <a:r>
              <a:rPr lang="en-US" dirty="0" smtClean="0"/>
              <a:t>segregation</a:t>
            </a:r>
          </a:p>
          <a:p>
            <a:r>
              <a:rPr lang="en-US" dirty="0" smtClean="0"/>
              <a:t>Based on </a:t>
            </a:r>
            <a:r>
              <a:rPr lang="en-US" dirty="0" smtClean="0">
                <a:hlinkClick r:id="rId4"/>
              </a:rPr>
              <a:t>Frank </a:t>
            </a:r>
            <a:r>
              <a:rPr lang="en-US" dirty="0" err="1" smtClean="0">
                <a:hlinkClick r:id="rId4"/>
              </a:rPr>
              <a:t>McCown’s</a:t>
            </a:r>
            <a:r>
              <a:rPr lang="en-US" dirty="0" smtClean="0">
                <a:hlinkClick r:id="rId4"/>
              </a:rPr>
              <a:t> </a:t>
            </a:r>
            <a:br>
              <a:rPr lang="en-US" dirty="0" smtClean="0">
                <a:hlinkClick r:id="rId4"/>
              </a:rPr>
            </a:br>
            <a:r>
              <a:rPr lang="en-US" dirty="0" smtClean="0">
                <a:hlinkClick r:id="rId4"/>
              </a:rPr>
              <a:t>Stanford</a:t>
            </a:r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NIFTY assignment</a:t>
            </a:r>
            <a:endParaRPr lang="en-US" dirty="0" smtClean="0"/>
          </a:p>
          <a:p>
            <a:r>
              <a:rPr lang="en-US" dirty="0" smtClean="0"/>
              <a:t>Interactive widget created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ipythonblocks</a:t>
            </a:r>
            <a:endParaRPr lang="en-US" dirty="0" smtClean="0"/>
          </a:p>
          <a:p>
            <a:r>
              <a:rPr lang="en-US" dirty="0" smtClean="0"/>
              <a:t>Analysis of “thermodynamic”</a:t>
            </a:r>
            <a:br>
              <a:rPr lang="en-US" dirty="0" smtClean="0"/>
            </a:br>
            <a:r>
              <a:rPr lang="en-US" dirty="0" smtClean="0"/>
              <a:t>properties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0" y="1895660"/>
            <a:ext cx="7980947" cy="47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Avogadro’s Number from Brownian Motion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96" y="2002604"/>
            <a:ext cx="7987201" cy="4263726"/>
          </a:xfrm>
        </p:spPr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Kevin Wayne’s Stanford NIFTY assignment</a:t>
            </a:r>
            <a:endParaRPr lang="en-US" sz="2400" dirty="0" smtClean="0"/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article identification and tracking in video frames</a:t>
            </a:r>
          </a:p>
          <a:p>
            <a:pPr lvl="1"/>
            <a:r>
              <a:rPr lang="en-US" sz="2000" dirty="0" smtClean="0"/>
              <a:t>Built on </a:t>
            </a:r>
            <a:r>
              <a:rPr lang="en-US" sz="2000" dirty="0" smtClean="0">
                <a:hlinkClick r:id="rId3"/>
              </a:rPr>
              <a:t>Software Carpentry Multimedia Lesson</a:t>
            </a:r>
            <a:endParaRPr lang="en-US" sz="2000" dirty="0" smtClean="0"/>
          </a:p>
          <a:p>
            <a:r>
              <a:rPr lang="en-US" sz="2200" dirty="0" smtClean="0"/>
              <a:t>Data Collection and Analysis</a:t>
            </a:r>
          </a:p>
          <a:p>
            <a:pPr lvl="1"/>
            <a:r>
              <a:rPr lang="en-US" dirty="0" smtClean="0"/>
              <a:t>Video microscopy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39" y="3362930"/>
            <a:ext cx="3709989" cy="3203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16" y="4608095"/>
            <a:ext cx="2005262" cy="1503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464" y="6072484"/>
            <a:ext cx="240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Polystyrene beads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0721" y="4608094"/>
            <a:ext cx="2005262" cy="1833722"/>
            <a:chOff x="2820721" y="4608094"/>
            <a:chExt cx="2005262" cy="1833722"/>
          </a:xfrm>
        </p:grpSpPr>
        <p:pic>
          <p:nvPicPr>
            <p:cNvPr id="8" name="Picture 7" descr="Movie_02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0721" y="4608094"/>
              <a:ext cx="2005262" cy="15039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20721" y="6072484"/>
              <a:ext cx="2005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Milkfat</a:t>
              </a:r>
              <a:r>
                <a:rPr lang="en-US" dirty="0" smtClean="0"/>
                <a:t> globules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06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07473" y="1909028"/>
            <a:ext cx="8607495" cy="44677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Restricted N-body problem </a:t>
            </a:r>
            <a:r>
              <a:rPr lang="en-US" dirty="0" smtClean="0">
                <a:hlinkClick r:id="rId6"/>
              </a:rPr>
              <a:t>(</a:t>
            </a:r>
            <a:r>
              <a:rPr lang="en-US" dirty="0" err="1" smtClean="0">
                <a:hlinkClick r:id="rId6"/>
              </a:rPr>
              <a:t>Toomre</a:t>
            </a:r>
            <a:r>
              <a:rPr lang="en-US" dirty="0" smtClean="0">
                <a:hlinkClick r:id="rId6"/>
              </a:rPr>
              <a:t> &amp; </a:t>
            </a:r>
            <a:r>
              <a:rPr lang="en-US" dirty="0" err="1" smtClean="0">
                <a:hlinkClick r:id="rId6"/>
              </a:rPr>
              <a:t>Toomre</a:t>
            </a:r>
            <a:r>
              <a:rPr lang="en-US" dirty="0" smtClean="0">
                <a:hlinkClick r:id="rId6"/>
              </a:rPr>
              <a:t> 1972)</a:t>
            </a:r>
            <a:endParaRPr lang="en-US" sz="2800" dirty="0" smtClean="0"/>
          </a:p>
          <a:p>
            <a:pPr lvl="1"/>
            <a:r>
              <a:rPr lang="en-US" sz="2400" dirty="0" smtClean="0"/>
              <a:t>M = Main galaxy core</a:t>
            </a:r>
          </a:p>
          <a:p>
            <a:pPr lvl="1"/>
            <a:r>
              <a:rPr lang="en-US" sz="2400" dirty="0" smtClean="0"/>
              <a:t>S,</a:t>
            </a:r>
            <a:r>
              <a:rPr lang="en-US" sz="2400" dirty="0" smtClean="0">
                <a:latin typeface="Lucida Blackletter"/>
                <a:cs typeface="Lucida Blackletter"/>
              </a:rPr>
              <a:t> R </a:t>
            </a:r>
            <a:r>
              <a:rPr lang="en-US" sz="2400" dirty="0" smtClean="0"/>
              <a:t>= Disruptor galaxy core</a:t>
            </a:r>
          </a:p>
          <a:p>
            <a:pPr lvl="1"/>
            <a:r>
              <a:rPr lang="en-US" sz="2400" i="1" dirty="0" err="1" smtClean="0"/>
              <a:t>r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= massless point particles orbiting M</a:t>
            </a:r>
          </a:p>
          <a:p>
            <a:pPr lvl="1"/>
            <a:r>
              <a:rPr lang="en-US" sz="2400" i="1" dirty="0" err="1" smtClean="0">
                <a:latin typeface="Times New Roman"/>
                <a:cs typeface="Times New Roman"/>
              </a:rPr>
              <a:t>ρ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= </a:t>
            </a:r>
            <a:r>
              <a:rPr lang="en-US" sz="2400" dirty="0">
                <a:latin typeface="Lucida Blackletter"/>
                <a:cs typeface="Lucida Blackletter"/>
              </a:rPr>
              <a:t>R</a:t>
            </a:r>
            <a:r>
              <a:rPr lang="en-US" sz="2400" dirty="0" smtClean="0"/>
              <a:t>-</a:t>
            </a:r>
            <a:r>
              <a:rPr lang="en-US" sz="2400" i="1" dirty="0" err="1" smtClean="0"/>
              <a:t>r</a:t>
            </a:r>
            <a:r>
              <a:rPr lang="en-US" sz="2400" baseline="-25000" dirty="0" err="1" smtClean="0"/>
              <a:t>i</a:t>
            </a:r>
            <a:endParaRPr lang="en-US" sz="2600" dirty="0" smtClean="0"/>
          </a:p>
          <a:p>
            <a:r>
              <a:rPr lang="en-US" sz="2600" dirty="0" smtClean="0"/>
              <a:t>Parabolic Passage of Disruptor</a:t>
            </a:r>
            <a:endParaRPr lang="en-US" sz="2600" baseline="-250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764" t="10522" r="9070" b="6272"/>
          <a:stretch/>
        </p:blipFill>
        <p:spPr>
          <a:xfrm>
            <a:off x="2435221" y="4839373"/>
            <a:ext cx="4190727" cy="1818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" y="916269"/>
            <a:ext cx="8913813" cy="914400"/>
          </a:xfrm>
        </p:spPr>
        <p:txBody>
          <a:bodyPr/>
          <a:lstStyle/>
          <a:p>
            <a:r>
              <a:rPr lang="en-US" dirty="0" smtClean="0"/>
              <a:t>Galaxy Mergers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20708" y="1882574"/>
            <a:ext cx="9102585" cy="4249939"/>
            <a:chOff x="13805" y="1954546"/>
            <a:chExt cx="9102585" cy="4249939"/>
          </a:xfrm>
        </p:grpSpPr>
        <p:pic>
          <p:nvPicPr>
            <p:cNvPr id="8" name="Picture 7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05" y="1954546"/>
              <a:ext cx="4572000" cy="4249939"/>
            </a:xfrm>
            <a:prstGeom prst="rect">
              <a:avLst/>
            </a:prstGeom>
          </p:spPr>
        </p:pic>
        <p:pic>
          <p:nvPicPr>
            <p:cNvPr id="7" name="Picture 6">
              <a:hlinkClick r:id="rId10"/>
            </p:cNvPr>
            <p:cNvPicPr>
              <a:picLocks noChangeAspect="1"/>
            </p:cNvPicPr>
            <p:nvPr/>
          </p:nvPicPr>
          <p:blipFill rotWithShape="1">
            <a:blip r:embed="rId11"/>
            <a:srcRect t="199" b="-1"/>
            <a:stretch/>
          </p:blipFill>
          <p:spPr>
            <a:xfrm>
              <a:off x="4544390" y="1954546"/>
              <a:ext cx="4572000" cy="4247786"/>
            </a:xfrm>
            <a:prstGeom prst="rect">
              <a:avLst/>
            </a:prstGeom>
          </p:spPr>
        </p:pic>
      </p:grpSp>
      <p:pic>
        <p:nvPicPr>
          <p:cNvPr id="10" name="disruptor_view_collis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6491" y="2271025"/>
            <a:ext cx="3010791" cy="2258093"/>
          </a:xfrm>
          <a:prstGeom prst="rect">
            <a:avLst/>
          </a:prstGeom>
        </p:spPr>
      </p:pic>
      <p:pic>
        <p:nvPicPr>
          <p:cNvPr id="9" name="close_view_galaxymerg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503964" y="2264675"/>
            <a:ext cx="3010791" cy="22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9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6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Background</a:t>
            </a:r>
          </a:p>
          <a:p>
            <a:r>
              <a:rPr lang="en-US" sz="2400" dirty="0" smtClean="0"/>
              <a:t>Course Organization</a:t>
            </a:r>
          </a:p>
          <a:p>
            <a:r>
              <a:rPr lang="en-US" sz="2400" dirty="0" smtClean="0"/>
              <a:t>Learning Assessment</a:t>
            </a:r>
          </a:p>
          <a:p>
            <a:r>
              <a:rPr lang="en-US" sz="2400" dirty="0" smtClean="0"/>
              <a:t>Project Examples</a:t>
            </a:r>
          </a:p>
          <a:p>
            <a:r>
              <a:rPr lang="en-US" sz="2400" dirty="0" smtClean="0"/>
              <a:t>Surveys and Course Assessment</a:t>
            </a:r>
          </a:p>
          <a:p>
            <a:r>
              <a:rPr lang="en-US" sz="2400" dirty="0" smtClean="0"/>
              <a:t>Lessons Learned</a:t>
            </a:r>
          </a:p>
          <a:p>
            <a:r>
              <a:rPr lang="en-US" sz="2400" dirty="0" smtClean="0"/>
              <a:t>Computing4Physics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19" y="2071634"/>
            <a:ext cx="8510194" cy="4263726"/>
          </a:xfrm>
        </p:spPr>
        <p:txBody>
          <a:bodyPr>
            <a:noAutofit/>
          </a:bodyPr>
          <a:lstStyle/>
          <a:p>
            <a:r>
              <a:rPr lang="en-US" sz="2400" dirty="0" smtClean="0"/>
              <a:t>5-7 minute oral presentation of assigned personalized research question during scheduled final exam</a:t>
            </a:r>
          </a:p>
          <a:p>
            <a:r>
              <a:rPr lang="en-US" sz="2400" dirty="0" smtClean="0"/>
              <a:t>Peer </a:t>
            </a:r>
            <a:r>
              <a:rPr lang="en-US" sz="2400" dirty="0" err="1" smtClean="0"/>
              <a:t>evalution</a:t>
            </a:r>
            <a:endParaRPr lang="en-US" sz="2400" dirty="0" smtClean="0"/>
          </a:p>
          <a:p>
            <a:pPr lvl="1"/>
            <a:r>
              <a:rPr lang="en-US" sz="2000" dirty="0" smtClean="0"/>
              <a:t>Organization</a:t>
            </a:r>
          </a:p>
          <a:p>
            <a:pPr lvl="1"/>
            <a:r>
              <a:rPr lang="en-US" sz="2000" dirty="0" smtClean="0"/>
              <a:t>Media</a:t>
            </a:r>
          </a:p>
          <a:p>
            <a:pPr lvl="1"/>
            <a:r>
              <a:rPr lang="en-US" sz="2000" dirty="0" smtClean="0"/>
              <a:t>Delivery</a:t>
            </a:r>
          </a:p>
          <a:p>
            <a:pPr lvl="1"/>
            <a:r>
              <a:rPr lang="en-US" sz="2000" dirty="0" smtClean="0"/>
              <a:t>Content</a:t>
            </a:r>
          </a:p>
          <a:p>
            <a:r>
              <a:rPr lang="en-US" sz="2400" dirty="0" smtClean="0"/>
              <a:t>Impressive effort </a:t>
            </a:r>
            <a:br>
              <a:rPr lang="en-US" sz="2400" dirty="0" smtClean="0"/>
            </a:br>
            <a:r>
              <a:rPr lang="en-US" sz="2400" dirty="0" smtClean="0"/>
              <a:t>by the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80" y="2951789"/>
            <a:ext cx="5601368" cy="36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7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 and Post-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3" y="1949131"/>
            <a:ext cx="8660968" cy="4735079"/>
          </a:xfrm>
        </p:spPr>
        <p:txBody>
          <a:bodyPr>
            <a:noAutofit/>
          </a:bodyPr>
          <a:lstStyle/>
          <a:p>
            <a:r>
              <a:rPr lang="en-US" sz="2200" dirty="0" smtClean="0"/>
              <a:t>Pre-learner survey (from Software Carpentry) was used to assess student preparedness</a:t>
            </a:r>
          </a:p>
          <a:p>
            <a:r>
              <a:rPr lang="en-US" sz="2200" dirty="0" smtClean="0"/>
              <a:t>Four questions repeated on pre- and post- assessment surveys</a:t>
            </a:r>
          </a:p>
          <a:p>
            <a:r>
              <a:rPr lang="en-US" sz="2200" dirty="0" smtClean="0"/>
              <a:t>Additional post assessment:</a:t>
            </a:r>
          </a:p>
          <a:p>
            <a:pPr lvl="1"/>
            <a:r>
              <a:rPr lang="en-US" sz="2200" dirty="0" smtClean="0"/>
              <a:t>Relevance of course material to subsequent courses and career?</a:t>
            </a:r>
          </a:p>
          <a:p>
            <a:pPr lvl="2"/>
            <a:r>
              <a:rPr lang="en-US" sz="2000" dirty="0"/>
              <a:t>"Extremely </a:t>
            </a:r>
            <a:r>
              <a:rPr lang="en-US" sz="2000" dirty="0" smtClean="0"/>
              <a:t>useful</a:t>
            </a:r>
            <a:r>
              <a:rPr lang="en-US" sz="2000" dirty="0"/>
              <a:t>, essential to my success" (21/34 and 20/34) or "Useful but not essential" (</a:t>
            </a:r>
            <a:r>
              <a:rPr lang="en-US" sz="2000" dirty="0" smtClean="0"/>
              <a:t>12/</a:t>
            </a:r>
            <a:r>
              <a:rPr lang="en-US" sz="2000" dirty="0"/>
              <a:t>34 and 11/34</a:t>
            </a:r>
            <a:r>
              <a:rPr lang="en-US" sz="2000" dirty="0" smtClean="0"/>
              <a:t>)</a:t>
            </a:r>
          </a:p>
          <a:p>
            <a:pPr lvl="1"/>
            <a:r>
              <a:rPr lang="en-US" sz="2200" dirty="0" smtClean="0"/>
              <a:t>How many hours per week outside of class?</a:t>
            </a:r>
          </a:p>
          <a:p>
            <a:pPr lvl="2"/>
            <a:r>
              <a:rPr lang="en-US" sz="2000" dirty="0" smtClean="0"/>
              <a:t>Almost all said 5-6 hours, half (17/34) said more than 10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Pre/Post Assessment 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264" y="2002604"/>
            <a:ext cx="4331368" cy="4563538"/>
          </a:xfrm>
        </p:spPr>
        <p:txBody>
          <a:bodyPr>
            <a:no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/>
              <a:t>which programming languages could you write a program from </a:t>
            </a:r>
            <a:r>
              <a:rPr lang="en-US" sz="2400" dirty="0" smtClean="0"/>
              <a:t>scratch </a:t>
            </a:r>
            <a:r>
              <a:rPr lang="en-US" sz="2400" dirty="0"/>
              <a:t>that reads a column of numbers from a text file and calculates mean and </a:t>
            </a:r>
            <a:r>
              <a:rPr lang="en-US" sz="2400" dirty="0" smtClean="0"/>
              <a:t>standard </a:t>
            </a:r>
            <a:r>
              <a:rPr lang="en-US" sz="2400" dirty="0"/>
              <a:t>deviation of that data? (Check all that </a:t>
            </a:r>
            <a:r>
              <a:rPr lang="en-US" sz="2400" dirty="0" smtClean="0"/>
              <a:t>apply)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05490"/>
              </p:ext>
            </p:extLst>
          </p:nvPr>
        </p:nvGraphicFramePr>
        <p:xfrm>
          <a:off x="4719053" y="2002604"/>
          <a:ext cx="419475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53"/>
                <a:gridCol w="1398253"/>
                <a:gridCol w="13982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Others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(list)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7/42 (</a:t>
                      </a:r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Pre/Post Assessment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47" y="2002604"/>
            <a:ext cx="8654466" cy="4563538"/>
          </a:xfrm>
        </p:spPr>
        <p:txBody>
          <a:bodyPr>
            <a:noAutofit/>
          </a:bodyPr>
          <a:lstStyle/>
          <a:p>
            <a:r>
              <a:rPr lang="en-US" sz="2400" dirty="0" smtClean="0"/>
              <a:t>In </a:t>
            </a:r>
            <a:r>
              <a:rPr lang="en-US" sz="2400" dirty="0"/>
              <a:t>the following scenario, please select the answer that best </a:t>
            </a:r>
            <a:r>
              <a:rPr lang="en-US" sz="2400" dirty="0" smtClean="0"/>
              <a:t>applies </a:t>
            </a:r>
            <a:r>
              <a:rPr lang="en-US" sz="2400" dirty="0"/>
              <a:t>to you. A tab-delimited file has two columns showing the date and the </a:t>
            </a:r>
            <a:r>
              <a:rPr lang="en-US" sz="2400" dirty="0" smtClean="0"/>
              <a:t>highest </a:t>
            </a:r>
            <a:r>
              <a:rPr lang="en-US" sz="2400" dirty="0"/>
              <a:t>temperature on that day. Write </a:t>
            </a:r>
            <a:r>
              <a:rPr lang="en-US" sz="2400" dirty="0" smtClean="0"/>
              <a:t>a program </a:t>
            </a:r>
            <a:r>
              <a:rPr lang="en-US" sz="2400" dirty="0"/>
              <a:t>to produce a graph showing the </a:t>
            </a:r>
            <a:r>
              <a:rPr lang="en-US" sz="2400" dirty="0" smtClean="0"/>
              <a:t>average </a:t>
            </a:r>
            <a:r>
              <a:rPr lang="en-US" sz="2400" dirty="0"/>
              <a:t>highest temperature for each month.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97381"/>
              </p:ext>
            </p:extLst>
          </p:nvPr>
        </p:nvGraphicFramePr>
        <p:xfrm>
          <a:off x="1256632" y="4424873"/>
          <a:ext cx="653715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789"/>
                <a:gridCol w="827643"/>
                <a:gridCol w="9637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not complete this</a:t>
                      </a:r>
                      <a:r>
                        <a:rPr lang="en-US" baseline="0" dirty="0" smtClean="0"/>
                        <a:t> task.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complete the task with documentation</a:t>
                      </a:r>
                      <a:r>
                        <a:rPr lang="en-US" baseline="0" dirty="0" smtClean="0"/>
                        <a:t> or search engine help.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complete the task with little or no documentation or search engine help.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18/34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Pre/Post Assessment Question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95" y="2002604"/>
            <a:ext cx="8687705" cy="4263726"/>
          </a:xfrm>
        </p:spPr>
        <p:txBody>
          <a:bodyPr>
            <a:normAutofit/>
          </a:bodyPr>
          <a:lstStyle/>
          <a:p>
            <a:r>
              <a:rPr lang="en-US" sz="2400" dirty="0"/>
              <a:t>In the following scenario, please select the answer that best </a:t>
            </a:r>
            <a:r>
              <a:rPr lang="en-US" sz="2400" dirty="0" smtClean="0"/>
              <a:t>applies </a:t>
            </a:r>
            <a:r>
              <a:rPr lang="en-US" sz="2400" dirty="0"/>
              <a:t>to you. Given the URL for a project's version control repository, check out </a:t>
            </a:r>
            <a:r>
              <a:rPr lang="en-US" sz="2400" dirty="0" smtClean="0"/>
              <a:t>a </a:t>
            </a:r>
            <a:r>
              <a:rPr lang="en-US" sz="2400" dirty="0"/>
              <a:t>working copy of that project, add a file called </a:t>
            </a:r>
            <a:r>
              <a:rPr lang="en-US" sz="2400" dirty="0" err="1"/>
              <a:t>notes.txt</a:t>
            </a:r>
            <a:r>
              <a:rPr lang="en-US" sz="2400" dirty="0"/>
              <a:t>, and commit the </a:t>
            </a:r>
            <a:r>
              <a:rPr lang="en-US" sz="2400" dirty="0" smtClean="0"/>
              <a:t>change</a:t>
            </a:r>
            <a:r>
              <a:rPr lang="en-US" sz="2400" dirty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85842"/>
              </p:ext>
            </p:extLst>
          </p:nvPr>
        </p:nvGraphicFramePr>
        <p:xfrm>
          <a:off x="1256632" y="4424873"/>
          <a:ext cx="653715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789"/>
                <a:gridCol w="827643"/>
                <a:gridCol w="9637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not complete this</a:t>
                      </a:r>
                      <a:r>
                        <a:rPr lang="en-US" baseline="0" dirty="0" smtClean="0"/>
                        <a:t> task.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complete the task with documentation</a:t>
                      </a:r>
                      <a:r>
                        <a:rPr lang="en-US" baseline="0" dirty="0" smtClean="0"/>
                        <a:t> or search engine help.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17/34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 could complete the task with little or no documentation or search engine help.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15/34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8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Pre/Post Assessment Question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37" y="1909028"/>
            <a:ext cx="8620863" cy="4263726"/>
          </a:xfrm>
        </p:spPr>
        <p:txBody>
          <a:bodyPr>
            <a:normAutofit/>
          </a:bodyPr>
          <a:lstStyle/>
          <a:p>
            <a:r>
              <a:rPr lang="en-US" sz="2200" dirty="0"/>
              <a:t>How would you solve this problem? A directory contains 1000 text </a:t>
            </a:r>
            <a:r>
              <a:rPr lang="en-US" sz="2200" dirty="0" smtClean="0"/>
              <a:t>files</a:t>
            </a:r>
            <a:r>
              <a:rPr lang="en-US" sz="2200" dirty="0"/>
              <a:t>. Create a list of all files that contain the word "Drosophila" and save </a:t>
            </a:r>
            <a:r>
              <a:rPr lang="en-US" sz="2200" dirty="0" smtClean="0"/>
              <a:t>the </a:t>
            </a:r>
            <a:r>
              <a:rPr lang="en-US" sz="2200" dirty="0"/>
              <a:t>result to </a:t>
            </a:r>
            <a:r>
              <a:rPr lang="en-US" sz="2200" dirty="0" smtClean="0"/>
              <a:t>a </a:t>
            </a:r>
            <a:r>
              <a:rPr lang="en-US" sz="2200" dirty="0"/>
              <a:t>file called </a:t>
            </a:r>
            <a:r>
              <a:rPr lang="en-US" sz="2200" dirty="0" err="1"/>
              <a:t>results.txt</a:t>
            </a:r>
            <a:r>
              <a:rPr lang="en-US" sz="2200" dirty="0"/>
              <a:t>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6604" y="6335519"/>
            <a:ext cx="8004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**Note:</a:t>
            </a:r>
            <a:r>
              <a:rPr lang="en-US" sz="1600" dirty="0"/>
              <a:t> </a:t>
            </a:r>
            <a:r>
              <a:rPr lang="en-US" sz="1600" dirty="0" smtClean="0"/>
              <a:t>the </a:t>
            </a:r>
            <a:r>
              <a:rPr lang="en-US" sz="1600" dirty="0"/>
              <a:t>last two options </a:t>
            </a:r>
            <a:r>
              <a:rPr lang="en-US" sz="1600" dirty="0" smtClean="0"/>
              <a:t>were </a:t>
            </a:r>
            <a:r>
              <a:rPr lang="en-US" sz="1600" dirty="0"/>
              <a:t>included in the post-survey only</a:t>
            </a:r>
            <a:endParaRPr lang="en-US" sz="1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81979"/>
              </p:ext>
            </p:extLst>
          </p:nvPr>
        </p:nvGraphicFramePr>
        <p:xfrm>
          <a:off x="126604" y="3095418"/>
          <a:ext cx="8935412" cy="315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0991"/>
                <a:gridCol w="855579"/>
                <a:gridCol w="828842"/>
              </a:tblGrid>
              <a:tr h="280922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Post-</a:t>
                      </a:r>
                      <a:endParaRPr lang="en-US" dirty="0"/>
                    </a:p>
                  </a:txBody>
                  <a:tcPr/>
                </a:tc>
              </a:tr>
              <a:tr h="2809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could not create this list.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3/34</a:t>
                      </a:r>
                      <a:endParaRPr lang="en-US" dirty="0"/>
                    </a:p>
                  </a:txBody>
                  <a:tcPr/>
                </a:tc>
              </a:tr>
              <a:tr h="4848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would create this list using “Find in Files” and “copy and paste”.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0/34</a:t>
                      </a:r>
                      <a:endParaRPr lang="en-US" dirty="0"/>
                    </a:p>
                  </a:txBody>
                  <a:tcPr/>
                </a:tc>
              </a:tr>
              <a:tr h="4848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would create this list using basic command line programs.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2/34</a:t>
                      </a:r>
                      <a:endParaRPr lang="en-US" dirty="0"/>
                    </a:p>
                  </a:txBody>
                  <a:tcPr/>
                </a:tc>
              </a:tr>
              <a:tr h="4848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would create this list using a pipeline of command line programs.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2/34</a:t>
                      </a:r>
                      <a:endParaRPr lang="en-US" dirty="0"/>
                    </a:p>
                  </a:txBody>
                  <a:tcPr/>
                </a:tc>
              </a:tr>
              <a:tr h="4848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would create this list using some Python code and the</a:t>
                      </a:r>
                      <a:r>
                        <a:rPr lang="en-US" sz="1600" baseline="0" dirty="0" smtClean="0"/>
                        <a:t> ! escape.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19/34</a:t>
                      </a:r>
                      <a:endParaRPr lang="en-US" dirty="0"/>
                    </a:p>
                  </a:txBody>
                  <a:tcPr/>
                </a:tc>
              </a:tr>
              <a:tr h="4848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would create this list with</a:t>
                      </a:r>
                      <a:r>
                        <a:rPr lang="en-US" sz="1600" baseline="0" dirty="0" smtClean="0"/>
                        <a:t> code using the Python ‘</a:t>
                      </a:r>
                      <a:r>
                        <a:rPr lang="en-US" sz="1600" baseline="0" dirty="0" err="1" smtClean="0"/>
                        <a:t>os</a:t>
                      </a:r>
                      <a:r>
                        <a:rPr lang="en-US" sz="1600" baseline="0" dirty="0" smtClean="0"/>
                        <a:t>’ and ‘sys’ libraries.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44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Learning Objectives?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4"/>
            <a:ext cx="7987201" cy="4563538"/>
          </a:xfrm>
        </p:spPr>
        <p:txBody>
          <a:bodyPr>
            <a:noAutofit/>
          </a:bodyPr>
          <a:lstStyle/>
          <a:p>
            <a:r>
              <a:rPr lang="en-US" sz="2400" dirty="0" smtClean="0"/>
              <a:t>Students were asked to rate how well the course met the learning objectives.</a:t>
            </a:r>
          </a:p>
          <a:p>
            <a:r>
              <a:rPr lang="en-US" sz="2400" b="1" dirty="0" smtClean="0"/>
              <a:t>“Completely” or “mostly” met all of them…</a:t>
            </a:r>
          </a:p>
          <a:p>
            <a:pPr lvl="1"/>
            <a:r>
              <a:rPr lang="en-US" sz="2000" dirty="0" smtClean="0"/>
              <a:t>LO7 - Use </a:t>
            </a:r>
            <a:r>
              <a:rPr lang="en-US" sz="2000" dirty="0"/>
              <a:t>numerical algorithms (e.g. ODE solvers, FFT, Monte Carlo) and be able to identify their limitations</a:t>
            </a:r>
            <a:r>
              <a:rPr lang="en-US" sz="2000" dirty="0" smtClean="0"/>
              <a:t>. </a:t>
            </a:r>
          </a:p>
          <a:p>
            <a:pPr lvl="1"/>
            <a:r>
              <a:rPr lang="en-US" sz="2000" dirty="0" smtClean="0"/>
              <a:t>LO8 - </a:t>
            </a:r>
            <a:r>
              <a:rPr lang="en-US" sz="2000" dirty="0"/>
              <a:t>Code numerical algorithms from scratch &amp; compare w/ existing implementations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LO10 - </a:t>
            </a:r>
            <a:r>
              <a:rPr lang="en-US" sz="2000" dirty="0"/>
              <a:t>Analyze data using curve fitting and optimization. </a:t>
            </a:r>
          </a:p>
          <a:p>
            <a:pPr marL="349250" lvl="1" indent="0">
              <a:buNone/>
            </a:pPr>
            <a:r>
              <a:rPr lang="en-US" sz="2000" dirty="0" smtClean="0"/>
              <a:t>…could be covered more thoroughly</a:t>
            </a:r>
          </a:p>
          <a:p>
            <a:r>
              <a:rPr lang="en-US" sz="2200" dirty="0" smtClean="0"/>
              <a:t>Students requested more “lecture”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 and 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633" y="1935763"/>
            <a:ext cx="8406968" cy="4681607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GitHub</a:t>
            </a:r>
            <a:r>
              <a:rPr lang="en-US" sz="2400" dirty="0" smtClean="0"/>
              <a:t> Usage</a:t>
            </a:r>
          </a:p>
          <a:p>
            <a:pPr lvl="1"/>
            <a:r>
              <a:rPr lang="en-US" sz="2200" dirty="0" smtClean="0"/>
              <a:t>“Retention” from 2013 ~23%</a:t>
            </a:r>
          </a:p>
          <a:p>
            <a:r>
              <a:rPr lang="en-US" sz="2400" dirty="0" smtClean="0"/>
              <a:t>Group projects vs. individual projects</a:t>
            </a:r>
          </a:p>
          <a:p>
            <a:r>
              <a:rPr lang="en-US" sz="2400" dirty="0" smtClean="0"/>
              <a:t>Tours vs. verbal </a:t>
            </a:r>
            <a:r>
              <a:rPr lang="en-US" sz="2400" dirty="0"/>
              <a:t>i</a:t>
            </a:r>
            <a:r>
              <a:rPr lang="en-US" sz="2400" dirty="0" smtClean="0"/>
              <a:t>nstruction</a:t>
            </a:r>
          </a:p>
          <a:p>
            <a:r>
              <a:rPr lang="en-US" sz="2400" dirty="0" smtClean="0"/>
              <a:t>Pre-class preparation (flipped)</a:t>
            </a:r>
          </a:p>
          <a:p>
            <a:r>
              <a:rPr lang="en-US" sz="2400" dirty="0" smtClean="0"/>
              <a:t>Intro vs. advanced topics, </a:t>
            </a:r>
            <a:br>
              <a:rPr lang="en-US" sz="2400" dirty="0" smtClean="0"/>
            </a:br>
            <a:r>
              <a:rPr lang="en-US" sz="2400" dirty="0" smtClean="0"/>
              <a:t>intro vs. advanced course, </a:t>
            </a:r>
            <a:br>
              <a:rPr lang="en-US" sz="2400" dirty="0" smtClean="0"/>
            </a:br>
            <a:r>
              <a:rPr lang="en-US" sz="2400" dirty="0" smtClean="0"/>
              <a:t>elective vs. required</a:t>
            </a:r>
          </a:p>
          <a:p>
            <a:r>
              <a:rPr lang="en-US" sz="2400" dirty="0" smtClean="0"/>
              <a:t>More pair programming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456947" y="1935763"/>
            <a:ext cx="2179052" cy="1459816"/>
            <a:chOff x="6456947" y="1935763"/>
            <a:chExt cx="2179052" cy="1459816"/>
          </a:xfrm>
        </p:grpSpPr>
        <p:sp>
          <p:nvSpPr>
            <p:cNvPr id="5" name="Rectangle 4"/>
            <p:cNvSpPr/>
            <p:nvPr/>
          </p:nvSpPr>
          <p:spPr>
            <a:xfrm>
              <a:off x="7085262" y="2335280"/>
              <a:ext cx="15507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/>
                <a:t>Academic honesty</a:t>
              </a:r>
              <a:endParaRPr lang="en-US" i="1" dirty="0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6456947" y="1935763"/>
              <a:ext cx="628315" cy="145981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90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4PLogo.png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 r="11403"/>
          <a:stretch/>
        </p:blipFill>
        <p:spPr>
          <a:xfrm>
            <a:off x="5307276" y="2109548"/>
            <a:ext cx="3408947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Computing4Physics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3"/>
            <a:ext cx="7987201" cy="468160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hlinkClick r:id="rId2"/>
              </a:rPr>
              <a:t>Available on </a:t>
            </a:r>
            <a:r>
              <a:rPr lang="en-US" sz="2400" dirty="0" err="1" smtClean="0">
                <a:hlinkClick r:id="rId2"/>
              </a:rPr>
              <a:t>GitHub</a:t>
            </a:r>
            <a:r>
              <a:rPr lang="en-US" sz="2400" dirty="0" smtClean="0"/>
              <a:t>, welcoming collaboration and contributions</a:t>
            </a:r>
          </a:p>
          <a:p>
            <a:r>
              <a:rPr lang="en-US" sz="2400" dirty="0" smtClean="0"/>
              <a:t>Student content</a:t>
            </a:r>
          </a:p>
          <a:p>
            <a:pPr lvl="1"/>
            <a:r>
              <a:rPr lang="en-US" sz="2000" dirty="0" smtClean="0"/>
              <a:t>Installation Guides</a:t>
            </a:r>
          </a:p>
          <a:p>
            <a:pPr lvl="1"/>
            <a:r>
              <a:rPr lang="en-US" sz="2000" dirty="0" smtClean="0"/>
              <a:t>Tours and Exercises</a:t>
            </a:r>
          </a:p>
          <a:p>
            <a:r>
              <a:rPr lang="en-US" sz="2400" dirty="0" smtClean="0"/>
              <a:t>Instructor Resources</a:t>
            </a:r>
          </a:p>
          <a:p>
            <a:pPr lvl="1"/>
            <a:r>
              <a:rPr lang="en-US" sz="2000" dirty="0" smtClean="0"/>
              <a:t>Syllabus, Schedule, Surveys, Evaluations, Scripts</a:t>
            </a:r>
          </a:p>
          <a:p>
            <a:pPr lvl="1"/>
            <a:r>
              <a:rPr lang="en-US" sz="2000" dirty="0" smtClean="0"/>
              <a:t>Detailed day-by-day breakdown of class time</a:t>
            </a:r>
          </a:p>
          <a:p>
            <a:pPr lvl="1"/>
            <a:r>
              <a:rPr lang="en-US" sz="2000" dirty="0" smtClean="0"/>
              <a:t>(Solutions available on request)</a:t>
            </a:r>
          </a:p>
          <a:p>
            <a:r>
              <a:rPr lang="en-US" sz="2200" dirty="0" smtClean="0"/>
              <a:t>Collaborative tools for better achieving educational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7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3" y="1841378"/>
            <a:ext cx="8580758" cy="4563538"/>
          </a:xfrm>
        </p:spPr>
        <p:txBody>
          <a:bodyPr>
            <a:noAutofit/>
          </a:bodyPr>
          <a:lstStyle/>
          <a:p>
            <a:r>
              <a:rPr lang="en-US" sz="2200" dirty="0" err="1" smtClean="0"/>
              <a:t>IPython</a:t>
            </a:r>
            <a:r>
              <a:rPr lang="en-US" sz="2200" dirty="0" smtClean="0"/>
              <a:t> and the </a:t>
            </a:r>
            <a:r>
              <a:rPr lang="en-US" sz="2200" dirty="0" err="1" smtClean="0"/>
              <a:t>IPython</a:t>
            </a:r>
            <a:r>
              <a:rPr lang="en-US" sz="2200" dirty="0" smtClean="0"/>
              <a:t> Notebook are great tools for teaching programming and computing to physics majors</a:t>
            </a:r>
          </a:p>
          <a:p>
            <a:pPr lvl="1"/>
            <a:r>
              <a:rPr lang="en-US" sz="2000" dirty="0" smtClean="0"/>
              <a:t>Open-source, industry demand for skills, applicable to many fields</a:t>
            </a:r>
          </a:p>
          <a:p>
            <a:r>
              <a:rPr lang="en-US" sz="2200" dirty="0" smtClean="0"/>
              <a:t>Project-based courses engage students in complex, open-ended problem solving</a:t>
            </a:r>
          </a:p>
          <a:p>
            <a:pPr lvl="1"/>
            <a:r>
              <a:rPr lang="en-US" sz="2000" dirty="0" smtClean="0"/>
              <a:t>Oral presentations/demonstrations provide stronger motivation to complete goals</a:t>
            </a:r>
          </a:p>
          <a:p>
            <a:pPr lvl="1"/>
            <a:r>
              <a:rPr lang="en-US" sz="2000" dirty="0" smtClean="0"/>
              <a:t>Projects can be jumping off points for more advanced research</a:t>
            </a:r>
          </a:p>
          <a:p>
            <a:r>
              <a:rPr lang="en-US" sz="2200" dirty="0" smtClean="0"/>
              <a:t>Creating freely available collaborative tools and lessons can simplify the challenge of providing critical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48" r="3149" b="6045"/>
          <a:stretch/>
        </p:blipFill>
        <p:spPr>
          <a:xfrm>
            <a:off x="141690" y="4606399"/>
            <a:ext cx="176531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3" y="1855556"/>
            <a:ext cx="8660968" cy="4263726"/>
          </a:xfrm>
        </p:spPr>
        <p:txBody>
          <a:bodyPr>
            <a:normAutofit/>
          </a:bodyPr>
          <a:lstStyle/>
          <a:p>
            <a:r>
              <a:rPr lang="en-US" dirty="0" smtClean="0"/>
              <a:t>Particle and Nuclear Physics</a:t>
            </a:r>
          </a:p>
          <a:p>
            <a:pPr lvl="1"/>
            <a:r>
              <a:rPr lang="en-US" dirty="0" smtClean="0"/>
              <a:t>High energy nuclear collisions (RHIC, LHC)</a:t>
            </a:r>
          </a:p>
          <a:p>
            <a:pPr lvl="1"/>
            <a:r>
              <a:rPr lang="en-US" dirty="0" smtClean="0"/>
              <a:t>Fission dynamics at LANL (low energy)</a:t>
            </a:r>
          </a:p>
          <a:p>
            <a:r>
              <a:rPr lang="en-US" dirty="0" smtClean="0"/>
              <a:t>Software intensive</a:t>
            </a:r>
          </a:p>
          <a:p>
            <a:pPr lvl="1"/>
            <a:r>
              <a:rPr lang="en-US" dirty="0" smtClean="0"/>
              <a:t>Fortran, Java, C/C++, shell scripting</a:t>
            </a:r>
          </a:p>
          <a:p>
            <a:pPr lvl="1"/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cvs</a:t>
            </a:r>
            <a:r>
              <a:rPr lang="en-US" dirty="0" err="1" smtClean="0">
                <a:sym typeface="Wingdings"/>
              </a:rPr>
              <a:t>svngit</a:t>
            </a:r>
            <a:endParaRPr lang="en-US" dirty="0" smtClean="0"/>
          </a:p>
          <a:p>
            <a:pPr lvl="1"/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760" y="4465051"/>
            <a:ext cx="2808845" cy="1993741"/>
          </a:xfrm>
          <a:prstGeom prst="rect">
            <a:avLst/>
          </a:prstGeom>
        </p:spPr>
      </p:pic>
      <p:pic>
        <p:nvPicPr>
          <p:cNvPr id="6" name="Picture 2" descr="ALICE-Layou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4760" y="2717325"/>
            <a:ext cx="2808845" cy="174772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333" y="4606399"/>
            <a:ext cx="1720540" cy="1999441"/>
          </a:xfrm>
          <a:prstGeom prst="rect">
            <a:avLst/>
          </a:prstGeom>
        </p:spPr>
      </p:pic>
      <p:pic>
        <p:nvPicPr>
          <p:cNvPr id="9" name="Picture 5" descr="nifftelogo.jpg"/>
          <p:cNvPicPr>
            <a:picLocks noChangeAspect="1"/>
          </p:cNvPicPr>
          <p:nvPr/>
        </p:nvPicPr>
        <p:blipFill>
          <a:blip r:embed="rId7"/>
          <a:srcRect l="13075" t="13948" r="16315" b="20299"/>
          <a:stretch>
            <a:fillRect/>
          </a:stretch>
        </p:blipFill>
        <p:spPr bwMode="auto">
          <a:xfrm>
            <a:off x="1907000" y="4889499"/>
            <a:ext cx="1525821" cy="62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LogoALICE-DEF"/>
          <p:cNvPicPr>
            <a:picLocks noChangeAspect="1" noChangeArrowheads="1"/>
          </p:cNvPicPr>
          <p:nvPr/>
        </p:nvPicPr>
        <p:blipFill>
          <a:blip r:embed="rId8"/>
          <a:srcRect l="5711" t="8878" r="10851" b="11162"/>
          <a:stretch>
            <a:fillRect/>
          </a:stretch>
        </p:blipFill>
        <p:spPr bwMode="auto">
          <a:xfrm>
            <a:off x="7827002" y="1968500"/>
            <a:ext cx="1076374" cy="1002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981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3"/>
            <a:ext cx="7987201" cy="4694975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Programming for Everybody!</a:t>
            </a:r>
          </a:p>
          <a:p>
            <a:pPr lvl="1"/>
            <a:r>
              <a:rPr lang="en-US" sz="2200" dirty="0"/>
              <a:t>“Sorry, College Grads, I Probably Won't Hire </a:t>
            </a:r>
            <a:r>
              <a:rPr lang="en-US" sz="2200" dirty="0" smtClean="0"/>
              <a:t>You</a:t>
            </a:r>
            <a:r>
              <a:rPr lang="en-US" sz="1700" dirty="0" smtClean="0"/>
              <a:t>” </a:t>
            </a:r>
            <a:br>
              <a:rPr lang="en-US" sz="1700" dirty="0" smtClean="0"/>
            </a:br>
            <a:r>
              <a:rPr lang="en-US" sz="1700" dirty="0" smtClean="0"/>
              <a:t> If </a:t>
            </a:r>
            <a:r>
              <a:rPr lang="en-US" sz="1700" dirty="0"/>
              <a:t>you're at all interested in media, technology or related fields, please learn a little computer </a:t>
            </a:r>
            <a:r>
              <a:rPr lang="en-US" sz="1700" dirty="0" smtClean="0"/>
              <a:t>programming.</a:t>
            </a:r>
            <a:br>
              <a:rPr lang="en-US" sz="1700" dirty="0" smtClean="0"/>
            </a:br>
            <a:r>
              <a:rPr lang="en-US" sz="2200" dirty="0" smtClean="0"/>
              <a:t>Kirk McDonald, </a:t>
            </a:r>
            <a:r>
              <a:rPr lang="en-US" sz="2200" dirty="0" smtClean="0">
                <a:hlinkClick r:id="rId2"/>
              </a:rPr>
              <a:t>WSJ Editorial</a:t>
            </a:r>
            <a:r>
              <a:rPr lang="en-US" sz="2200" dirty="0" smtClean="0"/>
              <a:t>, 09-May-2013.</a:t>
            </a:r>
          </a:p>
          <a:p>
            <a:r>
              <a:rPr lang="en-US" sz="2600" dirty="0" smtClean="0"/>
              <a:t>But especially physicists…</a:t>
            </a:r>
          </a:p>
          <a:p>
            <a:r>
              <a:rPr lang="en-US" sz="2600" dirty="0" smtClean="0"/>
              <a:t>Learn a language, </a:t>
            </a:r>
            <a:r>
              <a:rPr lang="en-US" sz="2600" b="1" i="1" dirty="0" smtClean="0"/>
              <a:t>any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language</a:t>
            </a:r>
          </a:p>
          <a:p>
            <a:pPr lvl="1"/>
            <a:r>
              <a:rPr lang="en-US" sz="2200" dirty="0" smtClean="0"/>
              <a:t>The basics are universal</a:t>
            </a:r>
          </a:p>
          <a:p>
            <a:pPr lvl="1"/>
            <a:r>
              <a:rPr lang="en-US" sz="2200" dirty="0" smtClean="0"/>
              <a:t>The more you know, the</a:t>
            </a:r>
            <a:br>
              <a:rPr lang="en-US" sz="2200" dirty="0" smtClean="0"/>
            </a:br>
            <a:r>
              <a:rPr lang="en-US" sz="2200" dirty="0" smtClean="0"/>
              <a:t>easier they get…</a:t>
            </a:r>
          </a:p>
          <a:p>
            <a:r>
              <a:rPr lang="en-US" sz="2600" dirty="0" smtClean="0"/>
              <a:t>Open source tools</a:t>
            </a:r>
          </a:p>
          <a:p>
            <a:pPr lvl="1"/>
            <a:r>
              <a:rPr lang="en-US" sz="2200" dirty="0" smtClean="0"/>
              <a:t>Free!  Open!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6856" r="40271"/>
          <a:stretch>
            <a:fillRect/>
          </a:stretch>
        </p:blipFill>
        <p:spPr>
          <a:xfrm flipH="1">
            <a:off x="7968999" y="4451685"/>
            <a:ext cx="587818" cy="1814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6370" r="62526"/>
          <a:stretch>
            <a:fillRect/>
          </a:stretch>
        </p:blipFill>
        <p:spPr>
          <a:xfrm flipH="1">
            <a:off x="6582763" y="4451684"/>
            <a:ext cx="542344" cy="181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84122"/>
          <a:stretch>
            <a:fillRect/>
          </a:stretch>
        </p:blipFill>
        <p:spPr>
          <a:xfrm flipH="1">
            <a:off x="5339939" y="4451684"/>
            <a:ext cx="408058" cy="1814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6520" y="6196812"/>
            <a:ext cx="108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2627" y="6196810"/>
            <a:ext cx="156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10123" y="6196810"/>
            <a:ext cx="156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9939" y="3528354"/>
            <a:ext cx="3216878" cy="9233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PHYSICS</a:t>
            </a:r>
            <a:endParaRPr lang="en-U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97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01" y="2136284"/>
            <a:ext cx="3578983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 Poly San Luis Obispo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3"/>
            <a:ext cx="7987201" cy="4708343"/>
          </a:xfrm>
        </p:spPr>
        <p:txBody>
          <a:bodyPr/>
          <a:lstStyle/>
          <a:p>
            <a:r>
              <a:rPr lang="en-US" sz="2400" dirty="0" smtClean="0"/>
              <a:t>California State University</a:t>
            </a:r>
          </a:p>
          <a:p>
            <a:r>
              <a:rPr lang="en-US" sz="2400" i="1" dirty="0" smtClean="0"/>
              <a:t>“Learn by doing”</a:t>
            </a:r>
          </a:p>
          <a:p>
            <a:r>
              <a:rPr lang="en-US" sz="2400" i="1" dirty="0" smtClean="0"/>
              <a:t>Senior Project Requirement</a:t>
            </a:r>
          </a:p>
          <a:p>
            <a:r>
              <a:rPr lang="en-US" sz="2400" i="1" dirty="0" smtClean="0"/>
              <a:t>Student population: 19,000 </a:t>
            </a:r>
            <a:br>
              <a:rPr lang="en-US" sz="2400" i="1" dirty="0" smtClean="0"/>
            </a:br>
            <a:r>
              <a:rPr lang="en-US" sz="2400" i="1" dirty="0" smtClean="0"/>
              <a:t>(mostly undergraduates)</a:t>
            </a:r>
          </a:p>
          <a:p>
            <a:r>
              <a:rPr lang="en-US" sz="2400" i="1" dirty="0" smtClean="0"/>
              <a:t>PHYSICS</a:t>
            </a:r>
          </a:p>
          <a:p>
            <a:pPr lvl="1"/>
            <a:r>
              <a:rPr lang="en-US" sz="2000" i="1" dirty="0" smtClean="0"/>
              <a:t>~150 majors</a:t>
            </a:r>
          </a:p>
          <a:p>
            <a:pPr lvl="1"/>
            <a:r>
              <a:rPr lang="en-US" sz="2000" i="1" dirty="0" smtClean="0"/>
              <a:t>~30 tenured/tenure-track faculty</a:t>
            </a:r>
          </a:p>
          <a:p>
            <a:pPr lvl="1"/>
            <a:r>
              <a:rPr lang="en-US" sz="2000" dirty="0" smtClean="0">
                <a:hlinkClick r:id="rId3"/>
              </a:rPr>
              <a:t>APS/AAPT "SPIN-UP”</a:t>
            </a:r>
            <a:r>
              <a:rPr lang="en-US" sz="2000" dirty="0" smtClean="0"/>
              <a:t> recognition (2002, 2010)</a:t>
            </a:r>
            <a:br>
              <a:rPr lang="en-US" sz="2000" dirty="0" smtClean="0"/>
            </a:br>
            <a:r>
              <a:rPr lang="en-US" sz="1200" b="1" i="1" dirty="0" smtClean="0"/>
              <a:t>S</a:t>
            </a:r>
            <a:r>
              <a:rPr lang="en-US" sz="1200" i="1" dirty="0" smtClean="0"/>
              <a:t>trategic </a:t>
            </a:r>
            <a:r>
              <a:rPr lang="en-US" sz="1200" b="1" i="1" dirty="0" smtClean="0"/>
              <a:t>P</a:t>
            </a:r>
            <a:r>
              <a:rPr lang="en-US" sz="1200" i="1" dirty="0" smtClean="0"/>
              <a:t>rograms for </a:t>
            </a:r>
            <a:r>
              <a:rPr lang="en-US" sz="1200" b="1" i="1" dirty="0" err="1" smtClean="0"/>
              <a:t>IN</a:t>
            </a:r>
            <a:r>
              <a:rPr lang="en-US" sz="1200" i="1" dirty="0" err="1" smtClean="0"/>
              <a:t>ovation</a:t>
            </a:r>
            <a:r>
              <a:rPr lang="en-US" sz="1200" i="1" dirty="0" smtClean="0"/>
              <a:t> in </a:t>
            </a:r>
            <a:r>
              <a:rPr lang="en-US" sz="1200" b="1" i="1" dirty="0" smtClean="0"/>
              <a:t>U</a:t>
            </a:r>
            <a:r>
              <a:rPr lang="en-US" sz="1200" i="1" dirty="0" smtClean="0"/>
              <a:t>ndergraduate </a:t>
            </a:r>
            <a:r>
              <a:rPr lang="en-US" sz="1200" b="1" i="1" dirty="0" smtClean="0"/>
              <a:t>P</a:t>
            </a:r>
            <a:r>
              <a:rPr lang="en-US" sz="1200" i="1" dirty="0" smtClean="0"/>
              <a:t>hysics</a:t>
            </a:r>
          </a:p>
          <a:p>
            <a:pPr lvl="1"/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</a:t>
            </a:fld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483694" y="4973047"/>
            <a:ext cx="120316" cy="120316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39" y="2874213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724" y="2176387"/>
            <a:ext cx="1967535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Scientific Computing in Physics at Cal Poly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95" y="2002603"/>
            <a:ext cx="8687705" cy="46949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“Physics on the Computer” since 1996</a:t>
            </a:r>
            <a:br>
              <a:rPr lang="en-US" sz="2400" dirty="0"/>
            </a:br>
            <a:r>
              <a:rPr lang="en-US" dirty="0" smtClean="0"/>
              <a:t>	</a:t>
            </a:r>
            <a:r>
              <a:rPr lang="en-US" sz="1800" i="1" dirty="0" smtClean="0"/>
              <a:t>Introduction </a:t>
            </a:r>
            <a:r>
              <a:rPr lang="en-US" sz="1800" i="1" dirty="0"/>
              <a:t>to using computers for solving problems in </a:t>
            </a:r>
            <a:r>
              <a:rPr lang="en-US" sz="1800" i="1" dirty="0" smtClean="0"/>
              <a:t>physics</a:t>
            </a:r>
            <a:r>
              <a:rPr lang="en-US" sz="1800" i="1" dirty="0"/>
              <a:t>: </a:t>
            </a:r>
            <a:r>
              <a:rPr lang="en-US" sz="1800" i="1" dirty="0" smtClean="0"/>
              <a:t>	differential </a:t>
            </a:r>
            <a:r>
              <a:rPr lang="en-US" sz="1800" i="1" dirty="0"/>
              <a:t>equations, matrix manipulations, </a:t>
            </a:r>
            <a:r>
              <a:rPr lang="en-US" sz="1800" i="1" dirty="0" smtClean="0"/>
              <a:t>simulations </a:t>
            </a:r>
            <a:r>
              <a:rPr lang="en-US" sz="1800" i="1" dirty="0"/>
              <a:t>and </a:t>
            </a:r>
            <a:r>
              <a:rPr lang="en-US" sz="1800" i="1" dirty="0" smtClean="0"/>
              <a:t>	numerical </a:t>
            </a:r>
            <a:r>
              <a:rPr lang="en-US" sz="1800" i="1" dirty="0"/>
              <a:t>techniques, nonlinear dynamics. </a:t>
            </a:r>
            <a:r>
              <a:rPr lang="en-US" sz="1800" i="1" dirty="0" smtClean="0"/>
              <a:t>4 lectures.</a:t>
            </a:r>
          </a:p>
          <a:p>
            <a:pPr lvl="1"/>
            <a:r>
              <a:rPr lang="en-US" sz="1600" dirty="0" smtClean="0"/>
              <a:t>Spring of sophomore year, after introductory physics and math</a:t>
            </a:r>
          </a:p>
          <a:p>
            <a:pPr lvl="1"/>
            <a:r>
              <a:rPr lang="en-US" sz="1600" dirty="0" smtClean="0"/>
              <a:t>Traditionally Excel, Maple, MATLAB</a:t>
            </a:r>
          </a:p>
          <a:p>
            <a:r>
              <a:rPr lang="en-US" sz="2400" dirty="0" smtClean="0"/>
              <a:t>No upper division electives in scientific computing or computational physics (yet)</a:t>
            </a:r>
          </a:p>
          <a:p>
            <a:r>
              <a:rPr lang="en-US" sz="2400" dirty="0" smtClean="0"/>
              <a:t>Numerical and computational methods in upper division theory courses at instructor discretion</a:t>
            </a:r>
          </a:p>
          <a:p>
            <a:r>
              <a:rPr lang="en-US" sz="2400" dirty="0" smtClean="0"/>
              <a:t>Multi-year effort in department to improve student training in computing since 2007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5613769" y="3502547"/>
            <a:ext cx="3545941" cy="2566712"/>
            <a:chOff x="6047178" y="4326559"/>
            <a:chExt cx="3085795" cy="205814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/>
            <a:srcRect b="2846"/>
            <a:stretch/>
          </p:blipFill>
          <p:spPr>
            <a:xfrm>
              <a:off x="6047178" y="4326559"/>
              <a:ext cx="3085795" cy="2058144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7169216" y="4995456"/>
              <a:ext cx="1068819" cy="667578"/>
              <a:chOff x="1905063" y="4071839"/>
              <a:chExt cx="1733731" cy="124874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10800000" flipV="1">
                <a:off x="1905063" y="4071839"/>
                <a:ext cx="821793" cy="12452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10800000">
                <a:off x="2817002" y="4075928"/>
                <a:ext cx="821792" cy="45721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0800000" flipV="1">
                <a:off x="2817001" y="4893680"/>
                <a:ext cx="544878" cy="415008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6200000" flipH="1">
                <a:off x="2363981" y="4867563"/>
                <a:ext cx="663494" cy="24254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032894" y="4932216"/>
              <a:ext cx="1319371" cy="832387"/>
              <a:chOff x="1683936" y="3953546"/>
              <a:chExt cx="2140151" cy="1557029"/>
            </a:xfrm>
          </p:grpSpPr>
          <p:sp>
            <p:nvSpPr>
              <p:cNvPr id="49" name="Oval 48"/>
              <p:cNvSpPr/>
              <p:nvPr/>
            </p:nvSpPr>
            <p:spPr>
              <a:xfrm rot="21152495">
                <a:off x="1683936" y="3978451"/>
                <a:ext cx="1130092" cy="31130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236015">
                <a:off x="2693995" y="3953546"/>
                <a:ext cx="1130092" cy="311304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4168068">
                <a:off x="2119602" y="4789877"/>
                <a:ext cx="1130092" cy="31130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9452150">
                <a:off x="2609191" y="4925159"/>
                <a:ext cx="990596" cy="31130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“Python for Physicists”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4"/>
            <a:ext cx="7987201" cy="36388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Independent study course, Spring 2012</a:t>
            </a:r>
          </a:p>
          <a:p>
            <a:pPr lvl="1"/>
            <a:r>
              <a:rPr lang="en-US" dirty="0" smtClean="0"/>
              <a:t>Learn Python, code a cool project</a:t>
            </a:r>
          </a:p>
          <a:p>
            <a:pPr lvl="1"/>
            <a:r>
              <a:rPr lang="en-US" dirty="0" smtClean="0"/>
              <a:t>35 students enrolled, 1 unit</a:t>
            </a:r>
          </a:p>
          <a:p>
            <a:r>
              <a:rPr lang="en-US" dirty="0" smtClean="0"/>
              <a:t>Five weeks of “</a:t>
            </a:r>
            <a:r>
              <a:rPr lang="en-US" dirty="0" smtClean="0">
                <a:hlinkClick r:id="rId3"/>
              </a:rPr>
              <a:t>Think Python</a:t>
            </a:r>
            <a:r>
              <a:rPr lang="en-US" dirty="0" smtClean="0"/>
              <a:t>” by Allen Downey et al.</a:t>
            </a:r>
          </a:p>
          <a:p>
            <a:r>
              <a:rPr lang="en-US" dirty="0" smtClean="0"/>
              <a:t>Five weeks of group projects </a:t>
            </a:r>
          </a:p>
          <a:p>
            <a:pPr lvl="1"/>
            <a:r>
              <a:rPr lang="en-US" dirty="0" smtClean="0"/>
              <a:t>1-d traffic flow (theoretical)</a:t>
            </a:r>
          </a:p>
          <a:p>
            <a:pPr lvl="1"/>
            <a:r>
              <a:rPr lang="en-US" dirty="0" smtClean="0"/>
              <a:t>3-d particle trajectory reconstruction</a:t>
            </a:r>
            <a:br>
              <a:rPr lang="en-US" dirty="0" smtClean="0"/>
            </a:br>
            <a:r>
              <a:rPr lang="en-US" dirty="0" smtClean="0"/>
              <a:t>(experimental)</a:t>
            </a:r>
          </a:p>
          <a:p>
            <a:r>
              <a:rPr lang="en-US" dirty="0" smtClean="0"/>
              <a:t>Final project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6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45622" y="6069453"/>
            <a:ext cx="5696429" cy="545431"/>
            <a:chOff x="425822" y="5763071"/>
            <a:chExt cx="8305091" cy="145701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25822" y="6244457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16526" y="6242869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62410" y="6246045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93351" y="6247633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76587" y="6241281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675652" y="6239693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58887" y="6249221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0647" y="6235868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526" y="6250809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77354" y="6235868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8177" y="6250809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587" y="6250809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90596" y="6250809"/>
              <a:ext cx="68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827182" y="6250809"/>
              <a:ext cx="7321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692503" y="6233485"/>
              <a:ext cx="1038410" cy="986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L-1</a:t>
              </a:r>
              <a:endParaRPr lang="en-US" dirty="0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1644394" y="5767552"/>
              <a:ext cx="484718" cy="457200"/>
              <a:chOff x="6484471" y="1613646"/>
              <a:chExt cx="687294" cy="648275"/>
            </a:xfrm>
          </p:grpSpPr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499413" y="203947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6950633" y="204246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apezoid 22"/>
              <p:cNvSpPr/>
              <p:nvPr/>
            </p:nvSpPr>
            <p:spPr>
              <a:xfrm>
                <a:off x="6599022" y="1613646"/>
                <a:ext cx="451220" cy="283882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484471" y="1897528"/>
                <a:ext cx="687294" cy="1828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3713757" y="5763071"/>
              <a:ext cx="484718" cy="457200"/>
              <a:chOff x="6484471" y="1613646"/>
              <a:chExt cx="687294" cy="648275"/>
            </a:xfrm>
          </p:grpSpPr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6499413" y="203947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950633" y="204246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apezoid 27"/>
              <p:cNvSpPr/>
              <p:nvPr/>
            </p:nvSpPr>
            <p:spPr>
              <a:xfrm>
                <a:off x="6599022" y="1613646"/>
                <a:ext cx="451220" cy="283882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84471" y="1897528"/>
                <a:ext cx="687294" cy="1828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7941415" y="5767552"/>
              <a:ext cx="484718" cy="457200"/>
              <a:chOff x="6484471" y="1613646"/>
              <a:chExt cx="687294" cy="648275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6499413" y="203947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950633" y="2042465"/>
                <a:ext cx="219137" cy="2194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rapezoid 32"/>
              <p:cNvSpPr/>
              <p:nvPr/>
            </p:nvSpPr>
            <p:spPr>
              <a:xfrm>
                <a:off x="6599022" y="1613646"/>
                <a:ext cx="451220" cy="283882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84471" y="1897528"/>
                <a:ext cx="687294" cy="1828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Freeform 36"/>
          <p:cNvSpPr/>
          <p:nvPr/>
        </p:nvSpPr>
        <p:spPr>
          <a:xfrm>
            <a:off x="-66833" y="5738341"/>
            <a:ext cx="6186533" cy="383583"/>
          </a:xfrm>
          <a:custGeom>
            <a:avLst/>
            <a:gdLst>
              <a:gd name="connsiteX0" fmla="*/ 8745569 w 9091706"/>
              <a:gd name="connsiteY0" fmla="*/ 530411 h 530411"/>
              <a:gd name="connsiteX1" fmla="*/ 9059334 w 9091706"/>
              <a:gd name="connsiteY1" fmla="*/ 366058 h 530411"/>
              <a:gd name="connsiteX2" fmla="*/ 8551334 w 9091706"/>
              <a:gd name="connsiteY2" fmla="*/ 126999 h 530411"/>
              <a:gd name="connsiteX3" fmla="*/ 6205569 w 9091706"/>
              <a:gd name="connsiteY3" fmla="*/ 97117 h 530411"/>
              <a:gd name="connsiteX4" fmla="*/ 946275 w 9091706"/>
              <a:gd name="connsiteY4" fmla="*/ 67235 h 530411"/>
              <a:gd name="connsiteX5" fmla="*/ 527922 w 9091706"/>
              <a:gd name="connsiteY5" fmla="*/ 500529 h 53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1706" h="530411">
                <a:moveTo>
                  <a:pt x="8745569" y="530411"/>
                </a:moveTo>
                <a:cubicBezTo>
                  <a:pt x="8918637" y="481852"/>
                  <a:pt x="9091706" y="433293"/>
                  <a:pt x="9059334" y="366058"/>
                </a:cubicBezTo>
                <a:cubicBezTo>
                  <a:pt x="9026962" y="298823"/>
                  <a:pt x="9026962" y="171823"/>
                  <a:pt x="8551334" y="126999"/>
                </a:cubicBezTo>
                <a:cubicBezTo>
                  <a:pt x="8075707" y="82176"/>
                  <a:pt x="6205569" y="97117"/>
                  <a:pt x="6205569" y="97117"/>
                </a:cubicBezTo>
                <a:cubicBezTo>
                  <a:pt x="4938059" y="87156"/>
                  <a:pt x="1892550" y="0"/>
                  <a:pt x="946275" y="67235"/>
                </a:cubicBezTo>
                <a:cubicBezTo>
                  <a:pt x="0" y="134470"/>
                  <a:pt x="527922" y="500529"/>
                  <a:pt x="527922" y="500529"/>
                </a:cubicBezTo>
              </a:path>
            </a:pathLst>
          </a:cu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015439" y="6111873"/>
            <a:ext cx="717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20374" y="5738341"/>
            <a:ext cx="791883" cy="37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12257" y="5479995"/>
            <a:ext cx="1903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{</a:t>
            </a:r>
            <a:r>
              <a:rPr lang="en-US" sz="1600" dirty="0" err="1" smtClean="0"/>
              <a:t>x</a:t>
            </a:r>
            <a:r>
              <a:rPr lang="en-US" sz="1600" baseline="-25000" dirty="0" err="1" smtClean="0"/>
              <a:t>i</a:t>
            </a:r>
            <a:r>
              <a:rPr lang="en-US" sz="1600" dirty="0" err="1" smtClean="0"/>
              <a:t>,v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=0,…,N-1}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351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Learning Outcomes (2013)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895660"/>
            <a:ext cx="7987201" cy="4563538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 Programming</a:t>
            </a:r>
          </a:p>
          <a:p>
            <a:pPr marL="628650" lvl="1" indent="-285750"/>
            <a:r>
              <a:rPr lang="en-US" sz="1400" dirty="0" smtClean="0"/>
              <a:t>Use </a:t>
            </a:r>
            <a:r>
              <a:rPr lang="en-US" sz="1400" dirty="0"/>
              <a:t>basic coding concepts such as loops, control statements, variable types, </a:t>
            </a:r>
            <a:r>
              <a:rPr lang="en-US" sz="1400" dirty="0" smtClean="0"/>
              <a:t>arrays</a:t>
            </a:r>
            <a:r>
              <a:rPr lang="en-US" sz="1400" dirty="0"/>
              <a:t>, array operations, and </a:t>
            </a:r>
            <a:r>
              <a:rPr lang="en-US" sz="1400" dirty="0" err="1"/>
              <a:t>boolean</a:t>
            </a:r>
            <a:r>
              <a:rPr lang="en-US" sz="1400" dirty="0"/>
              <a:t> </a:t>
            </a:r>
            <a:r>
              <a:rPr lang="en-US" sz="1400" dirty="0" smtClean="0"/>
              <a:t>logic</a:t>
            </a:r>
          </a:p>
          <a:p>
            <a:pPr marL="628650" lvl="1" indent="-285750"/>
            <a:r>
              <a:rPr lang="en-US" sz="1400" dirty="0" smtClean="0"/>
              <a:t>Write</a:t>
            </a:r>
            <a:r>
              <a:rPr lang="en-US" sz="1400" dirty="0"/>
              <a:t>, run and debug programs in a high level </a:t>
            </a:r>
            <a:r>
              <a:rPr lang="en-US" sz="1400" dirty="0" smtClean="0"/>
              <a:t>language</a:t>
            </a:r>
          </a:p>
          <a:p>
            <a:pPr lvl="1" indent="-342900"/>
            <a:r>
              <a:rPr lang="en-US" sz="1400" dirty="0" smtClean="0"/>
              <a:t>Carry </a:t>
            </a:r>
            <a:r>
              <a:rPr lang="en-US" sz="1400" dirty="0"/>
              <a:t>out basic operations (e.g. cd, </a:t>
            </a:r>
            <a:r>
              <a:rPr lang="en-US" sz="1400" dirty="0" err="1"/>
              <a:t>ls</a:t>
            </a:r>
            <a:r>
              <a:rPr lang="en-US" sz="1400" dirty="0"/>
              <a:t>, </a:t>
            </a:r>
            <a:r>
              <a:rPr lang="en-US" sz="1400" dirty="0" err="1"/>
              <a:t>dir</a:t>
            </a:r>
            <a:r>
              <a:rPr lang="en-US" sz="1400" dirty="0"/>
              <a:t>, </a:t>
            </a:r>
            <a:r>
              <a:rPr lang="en-US" sz="1400" dirty="0" err="1"/>
              <a:t>mkdir</a:t>
            </a:r>
            <a:r>
              <a:rPr lang="en-US" sz="1400" dirty="0"/>
              <a:t>, </a:t>
            </a:r>
            <a:r>
              <a:rPr lang="en-US" sz="1400" dirty="0" err="1"/>
              <a:t>ssh</a:t>
            </a:r>
            <a:r>
              <a:rPr lang="en-US" sz="1400" dirty="0"/>
              <a:t>) at the command </a:t>
            </a:r>
            <a:r>
              <a:rPr lang="en-US" sz="1400" dirty="0" smtClean="0"/>
              <a:t>line</a:t>
            </a:r>
          </a:p>
          <a:p>
            <a:r>
              <a:rPr lang="en-US" sz="2400" b="1" dirty="0" smtClean="0"/>
              <a:t> Numerical Methods</a:t>
            </a:r>
          </a:p>
          <a:p>
            <a:pPr lvl="1"/>
            <a:r>
              <a:rPr lang="en-US" sz="1400" dirty="0" smtClean="0"/>
              <a:t>Use </a:t>
            </a:r>
            <a:r>
              <a:rPr lang="en-US" sz="1400" dirty="0"/>
              <a:t>numerical algorithms (e.g. ODE solvers, FFT, Monte Carlo) and be able to identify their limitations </a:t>
            </a:r>
            <a:endParaRPr lang="en-US" sz="1400" dirty="0" smtClean="0"/>
          </a:p>
          <a:p>
            <a:pPr lvl="1"/>
            <a:r>
              <a:rPr lang="en-US" sz="1400" dirty="0" smtClean="0"/>
              <a:t>Code </a:t>
            </a:r>
            <a:r>
              <a:rPr lang="en-US" sz="1400" dirty="0"/>
              <a:t>numerical algorithms from scratch and compare with existing </a:t>
            </a:r>
            <a:r>
              <a:rPr lang="en-US" sz="1400" dirty="0" smtClean="0"/>
              <a:t>implementations</a:t>
            </a:r>
          </a:p>
          <a:p>
            <a:r>
              <a:rPr lang="en-US" sz="2600" b="1" dirty="0" smtClean="0"/>
              <a:t> Symbolic Analysis</a:t>
            </a:r>
          </a:p>
          <a:p>
            <a:pPr marL="698500" lvl="1" indent="-342900"/>
            <a:r>
              <a:rPr lang="en-US" sz="1600" dirty="0" smtClean="0"/>
              <a:t>Use </a:t>
            </a:r>
            <a:r>
              <a:rPr lang="en-US" sz="1600" dirty="0"/>
              <a:t>symbolic analysis to solve algebraic, integral, and differential </a:t>
            </a:r>
            <a:r>
              <a:rPr lang="en-US" sz="1600" dirty="0" smtClean="0"/>
              <a:t>equations</a:t>
            </a:r>
          </a:p>
          <a:p>
            <a:pPr marL="698500" lvl="1" indent="-342900"/>
            <a:r>
              <a:rPr lang="en-US" sz="1600" dirty="0" smtClean="0"/>
              <a:t>Visualize </a:t>
            </a:r>
            <a:r>
              <a:rPr lang="en-US" sz="1600" dirty="0"/>
              <a:t>symbolic analytic expressions</a:t>
            </a:r>
            <a:r>
              <a:rPr lang="en-US" sz="1600" dirty="0"/>
              <a:t> 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3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Learning Outcomes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02604"/>
            <a:ext cx="7987201" cy="4563538"/>
          </a:xfrm>
        </p:spPr>
        <p:txBody>
          <a:bodyPr>
            <a:noAutofit/>
          </a:bodyPr>
          <a:lstStyle/>
          <a:p>
            <a:pPr marL="469900" indent="-457200"/>
            <a:r>
              <a:rPr lang="en-US" sz="2400" b="1" dirty="0" smtClean="0"/>
              <a:t>Data </a:t>
            </a:r>
            <a:r>
              <a:rPr lang="en-US" sz="2400" b="1" dirty="0"/>
              <a:t>(Remote, Local, Instrument)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marL="704850" lvl="1" indent="-342900"/>
            <a:r>
              <a:rPr lang="en-US" sz="1600" dirty="0" smtClean="0"/>
              <a:t>Read </a:t>
            </a:r>
            <a:r>
              <a:rPr lang="en-US" sz="1600" dirty="0"/>
              <a:t>from and write to local or remote </a:t>
            </a:r>
            <a:r>
              <a:rPr lang="en-US" sz="1600" dirty="0" smtClean="0"/>
              <a:t>files</a:t>
            </a:r>
          </a:p>
          <a:p>
            <a:pPr marL="704850" lvl="1" indent="-342900"/>
            <a:r>
              <a:rPr lang="en-US" sz="1600" dirty="0" smtClean="0"/>
              <a:t>Analyze </a:t>
            </a:r>
            <a:r>
              <a:rPr lang="en-US" sz="1600" dirty="0"/>
              <a:t>data. For example, curve fitting, statistical tests, spectral </a:t>
            </a:r>
            <a:r>
              <a:rPr lang="en-US" sz="1600" dirty="0" smtClean="0"/>
              <a:t>methods</a:t>
            </a:r>
          </a:p>
          <a:p>
            <a:pPr marL="704850" lvl="1" indent="-342900"/>
            <a:r>
              <a:rPr lang="en-US" sz="1600" dirty="0" smtClean="0"/>
              <a:t>Visualize </a:t>
            </a:r>
            <a:r>
              <a:rPr lang="en-US" sz="1600" dirty="0"/>
              <a:t>data. For example, multidimensional plots, animation, contour </a:t>
            </a:r>
            <a:r>
              <a:rPr lang="en-US" sz="1600" dirty="0" smtClean="0"/>
              <a:t>plots</a:t>
            </a:r>
          </a:p>
          <a:p>
            <a:pPr marL="704850" lvl="1" indent="-342900"/>
            <a:r>
              <a:rPr lang="en-US" sz="1600" dirty="0" smtClean="0"/>
              <a:t>Create </a:t>
            </a:r>
            <a:r>
              <a:rPr lang="en-US" sz="1600" dirty="0"/>
              <a:t>publication/presentation quality graphics, </a:t>
            </a:r>
            <a:r>
              <a:rPr lang="en-US" sz="1600" dirty="0" smtClean="0"/>
              <a:t>equations</a:t>
            </a:r>
          </a:p>
          <a:p>
            <a:pPr marL="361950"/>
            <a:r>
              <a:rPr lang="en-US" sz="2600" b="1" dirty="0"/>
              <a:t> </a:t>
            </a:r>
            <a:r>
              <a:rPr lang="en-US" sz="2600" b="1" dirty="0" smtClean="0"/>
              <a:t>Instrument </a:t>
            </a:r>
            <a:r>
              <a:rPr lang="en-US" sz="2600" b="1" dirty="0"/>
              <a:t>control and data </a:t>
            </a:r>
            <a:r>
              <a:rPr lang="en-US" sz="2600" b="1" dirty="0" smtClean="0"/>
              <a:t>acquisition</a:t>
            </a:r>
          </a:p>
          <a:p>
            <a:pPr marL="704850" lvl="1" indent="-342900"/>
            <a:r>
              <a:rPr lang="en-US" sz="1600" dirty="0" smtClean="0"/>
              <a:t>Read data into computer from a variety of sources </a:t>
            </a:r>
          </a:p>
          <a:p>
            <a:pPr marL="704850" lvl="1" indent="-342900"/>
            <a:r>
              <a:rPr lang="en-US" sz="1600" dirty="0" smtClean="0"/>
              <a:t>Use computer to control external instruments</a:t>
            </a:r>
            <a:endParaRPr lang="en-US" sz="1600" dirty="0"/>
          </a:p>
          <a:p>
            <a:pPr marL="698500" lvl="1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9909</TotalTime>
  <Words>2058</Words>
  <Application>Microsoft Macintosh PowerPoint</Application>
  <PresentationFormat>On-screen Show (4:3)</PresentationFormat>
  <Paragraphs>369</Paragraphs>
  <Slides>29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Perception</vt:lpstr>
      <vt:lpstr>Project-based introduction to scientific computing for physics majors</vt:lpstr>
      <vt:lpstr>Outline</vt:lpstr>
      <vt:lpstr>My background</vt:lpstr>
      <vt:lpstr>Motivation</vt:lpstr>
      <vt:lpstr>Cal Poly San Luis Obispo</vt:lpstr>
      <vt:lpstr>Scientific Computing in Physics at Cal Poly</vt:lpstr>
      <vt:lpstr>“Python for Physicists” (2012)</vt:lpstr>
      <vt:lpstr>Program Learning Outcomes (2013)</vt:lpstr>
      <vt:lpstr>Program Learning Outcomes (2013)</vt:lpstr>
      <vt:lpstr>“Physics on the Computer” Learning Objectives</vt:lpstr>
      <vt:lpstr>Course Organization</vt:lpstr>
      <vt:lpstr>Schedule</vt:lpstr>
      <vt:lpstr>Grading Logistics</vt:lpstr>
      <vt:lpstr>Projects</vt:lpstr>
      <vt:lpstr>3-d Particle Tracking</vt:lpstr>
      <vt:lpstr>Monte Carlo Glauber Model</vt:lpstr>
      <vt:lpstr>Schelling Model</vt:lpstr>
      <vt:lpstr>Avogadro’s Number from Brownian Motion</vt:lpstr>
      <vt:lpstr>Galaxy Mergers</vt:lpstr>
      <vt:lpstr>Project Demos</vt:lpstr>
      <vt:lpstr>Pre- and Post- Assessment</vt:lpstr>
      <vt:lpstr>Pre/Post Assessment Question 1</vt:lpstr>
      <vt:lpstr>Pre/Post Assessment Question 2</vt:lpstr>
      <vt:lpstr>Pre/Post Assessment Question 3</vt:lpstr>
      <vt:lpstr>Pre/Post Assessment Question 4</vt:lpstr>
      <vt:lpstr>Course Learning Objectives?</vt:lpstr>
      <vt:lpstr>Loose ends and open questions</vt:lpstr>
      <vt:lpstr>Computing4Physics</vt:lpstr>
      <vt:lpstr>Summary</vt:lpstr>
    </vt:vector>
  </TitlesOfParts>
  <Company>Cal Poly San Luis Obispo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Klay</dc:creator>
  <cp:lastModifiedBy>Jennifer Klay</cp:lastModifiedBy>
  <cp:revision>90</cp:revision>
  <dcterms:created xsi:type="dcterms:W3CDTF">2014-07-01T18:52:55Z</dcterms:created>
  <dcterms:modified xsi:type="dcterms:W3CDTF">2014-07-08T16:02:53Z</dcterms:modified>
</cp:coreProperties>
</file>